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59" r:id="rId4"/>
    <p:sldId id="260" r:id="rId5"/>
    <p:sldId id="261" r:id="rId6"/>
    <p:sldId id="292" r:id="rId7"/>
    <p:sldId id="286" r:id="rId8"/>
    <p:sldId id="284" r:id="rId9"/>
    <p:sldId id="263" r:id="rId10"/>
    <p:sldId id="272" r:id="rId11"/>
    <p:sldId id="302" r:id="rId12"/>
    <p:sldId id="287" r:id="rId13"/>
    <p:sldId id="281" r:id="rId14"/>
    <p:sldId id="291" r:id="rId15"/>
    <p:sldId id="275" r:id="rId16"/>
    <p:sldId id="276" r:id="rId17"/>
    <p:sldId id="288" r:id="rId18"/>
    <p:sldId id="301" r:id="rId19"/>
    <p:sldId id="289" r:id="rId20"/>
    <p:sldId id="283" r:id="rId21"/>
    <p:sldId id="290" r:id="rId22"/>
    <p:sldId id="277" r:id="rId23"/>
    <p:sldId id="298" r:id="rId24"/>
    <p:sldId id="299" r:id="rId25"/>
    <p:sldId id="297" r:id="rId26"/>
    <p:sldId id="294" r:id="rId27"/>
    <p:sldId id="265" r:id="rId28"/>
    <p:sldId id="279" r:id="rId29"/>
    <p:sldId id="266" r:id="rId30"/>
    <p:sldId id="280" r:id="rId31"/>
    <p:sldId id="303" r:id="rId32"/>
  </p:sldIdLst>
  <p:sldSz cx="9144000" cy="6858000" type="screen4x3"/>
  <p:notesSz cx="6799263" cy="98758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BFC"/>
    <a:srgbClr val="CCFF99"/>
    <a:srgbClr val="FFFF99"/>
    <a:srgbClr val="DC130E"/>
    <a:srgbClr val="7030A0"/>
    <a:srgbClr val="89FF89"/>
    <a:srgbClr val="FFFFFF"/>
    <a:srgbClr val="000000"/>
    <a:srgbClr val="EAEAEA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5" autoAdjust="0"/>
  </p:normalViewPr>
  <p:slideViewPr>
    <p:cSldViewPr>
      <p:cViewPr varScale="1">
        <p:scale>
          <a:sx n="106" d="100"/>
          <a:sy n="106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21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聽力</c:v>
                </c:pt>
              </c:strCache>
            </c:strRef>
          </c:tx>
          <c:invertIfNegative val="0"/>
          <c:cat>
            <c:strRef>
              <c:f>工作表1!$A$2:$A$10</c:f>
              <c:strCache>
                <c:ptCount val="9"/>
                <c:pt idx="0">
                  <c:v>語言學校/語言中心</c:v>
                </c:pt>
                <c:pt idx="1">
                  <c:v>碩士或以上</c:v>
                </c:pt>
                <c:pt idx="2">
                  <c:v>一般大學</c:v>
                </c:pt>
                <c:pt idx="3">
                  <c:v>專科學校</c:v>
                </c:pt>
                <c:pt idx="4">
                  <c:v>技術/科技大學</c:v>
                </c:pt>
                <c:pt idx="5">
                  <c:v>高級職業學校</c:v>
                </c:pt>
                <c:pt idx="6">
                  <c:v>普通高中</c:v>
                </c:pt>
                <c:pt idx="7">
                  <c:v>國中</c:v>
                </c:pt>
                <c:pt idx="8">
                  <c:v>國小</c:v>
                </c:pt>
              </c:strCache>
            </c:strRef>
          </c:cat>
          <c:val>
            <c:numRef>
              <c:f>工作表1!$B$2:$B$10</c:f>
              <c:numCache>
                <c:formatCode>General</c:formatCode>
                <c:ptCount val="9"/>
                <c:pt idx="0">
                  <c:v>349</c:v>
                </c:pt>
                <c:pt idx="1">
                  <c:v>320</c:v>
                </c:pt>
                <c:pt idx="2">
                  <c:v>318</c:v>
                </c:pt>
                <c:pt idx="3">
                  <c:v>253</c:v>
                </c:pt>
                <c:pt idx="4">
                  <c:v>241</c:v>
                </c:pt>
                <c:pt idx="5">
                  <c:v>255</c:v>
                </c:pt>
                <c:pt idx="6">
                  <c:v>330</c:v>
                </c:pt>
                <c:pt idx="7">
                  <c:v>312</c:v>
                </c:pt>
                <c:pt idx="8">
                  <c:v>314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閱讀</c:v>
                </c:pt>
              </c:strCache>
            </c:strRef>
          </c:tx>
          <c:invertIfNegative val="0"/>
          <c:cat>
            <c:strRef>
              <c:f>工作表1!$A$2:$A$10</c:f>
              <c:strCache>
                <c:ptCount val="9"/>
                <c:pt idx="0">
                  <c:v>語言學校/語言中心</c:v>
                </c:pt>
                <c:pt idx="1">
                  <c:v>碩士或以上</c:v>
                </c:pt>
                <c:pt idx="2">
                  <c:v>一般大學</c:v>
                </c:pt>
                <c:pt idx="3">
                  <c:v>專科學校</c:v>
                </c:pt>
                <c:pt idx="4">
                  <c:v>技術/科技大學</c:v>
                </c:pt>
                <c:pt idx="5">
                  <c:v>高級職業學校</c:v>
                </c:pt>
                <c:pt idx="6">
                  <c:v>普通高中</c:v>
                </c:pt>
                <c:pt idx="7">
                  <c:v>國中</c:v>
                </c:pt>
                <c:pt idx="8">
                  <c:v>國小</c:v>
                </c:pt>
              </c:strCache>
            </c:strRef>
          </c:cat>
          <c:val>
            <c:numRef>
              <c:f>工作表1!$C$2:$C$10</c:f>
              <c:numCache>
                <c:formatCode>General</c:formatCode>
                <c:ptCount val="9"/>
                <c:pt idx="0">
                  <c:v>267</c:v>
                </c:pt>
                <c:pt idx="1">
                  <c:v>281</c:v>
                </c:pt>
                <c:pt idx="2">
                  <c:v>268</c:v>
                </c:pt>
                <c:pt idx="3">
                  <c:v>190</c:v>
                </c:pt>
                <c:pt idx="4">
                  <c:v>179</c:v>
                </c:pt>
                <c:pt idx="5">
                  <c:v>192</c:v>
                </c:pt>
                <c:pt idx="6">
                  <c:v>288</c:v>
                </c:pt>
                <c:pt idx="7">
                  <c:v>219</c:v>
                </c:pt>
                <c:pt idx="8">
                  <c:v>240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613888"/>
        <c:axId val="93373568"/>
      </c:barChart>
      <c:catAx>
        <c:axId val="326138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93373568"/>
        <c:crosses val="autoZero"/>
        <c:auto val="1"/>
        <c:lblAlgn val="ctr"/>
        <c:lblOffset val="100"/>
        <c:noMultiLvlLbl val="0"/>
      </c:catAx>
      <c:valAx>
        <c:axId val="933735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2613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59069E-7EF3-41E8-A3DB-BBE7D137C648}" type="doc">
      <dgm:prSet loTypeId="urn:microsoft.com/office/officeart/2005/8/layout/arrow2" loCatId="process" qsTypeId="urn:microsoft.com/office/officeart/2005/8/quickstyle/simple1" qsCatId="simple" csTypeId="urn:microsoft.com/office/officeart/2005/8/colors/colorful1#1" csCatId="colorful" phldr="1"/>
      <dgm:spPr/>
    </dgm:pt>
    <dgm:pt modelId="{30A182C6-8E47-41D4-8749-2FFF39C8442E}">
      <dgm:prSet phldrT="[文字]" custT="1"/>
      <dgm:spPr/>
      <dgm:t>
        <a:bodyPr/>
        <a:lstStyle/>
        <a:p>
          <a:r>
            <a:rPr lang="zh-TW" altLang="en-US" sz="2400" dirty="0" smtClean="0"/>
            <a:t>認知期</a:t>
          </a:r>
          <a:endParaRPr lang="zh-TW" altLang="en-US" sz="2400" dirty="0"/>
        </a:p>
      </dgm:t>
    </dgm:pt>
    <dgm:pt modelId="{BD9F1A9F-6E06-4851-9BC3-11A962EBC5CF}" type="parTrans" cxnId="{5D7D2083-EBA7-4789-8327-29AD0F4528B4}">
      <dgm:prSet/>
      <dgm:spPr/>
      <dgm:t>
        <a:bodyPr/>
        <a:lstStyle/>
        <a:p>
          <a:endParaRPr lang="zh-TW" altLang="en-US"/>
        </a:p>
      </dgm:t>
    </dgm:pt>
    <dgm:pt modelId="{8F6A1955-6785-45F3-9A2A-0159C20131F4}" type="sibTrans" cxnId="{5D7D2083-EBA7-4789-8327-29AD0F4528B4}">
      <dgm:prSet/>
      <dgm:spPr/>
      <dgm:t>
        <a:bodyPr/>
        <a:lstStyle/>
        <a:p>
          <a:endParaRPr lang="zh-TW" altLang="en-US"/>
        </a:p>
      </dgm:t>
    </dgm:pt>
    <dgm:pt modelId="{86824A02-DEAB-4303-9C08-324A522A8FCF}">
      <dgm:prSet phldrT="[文字]" custT="1"/>
      <dgm:spPr/>
      <dgm:t>
        <a:bodyPr/>
        <a:lstStyle/>
        <a:p>
          <a:r>
            <a:rPr lang="zh-TW" altLang="en-US" sz="2400" dirty="0" smtClean="0"/>
            <a:t>準備期</a:t>
          </a:r>
          <a:endParaRPr lang="zh-TW" altLang="en-US" sz="2400" dirty="0"/>
        </a:p>
      </dgm:t>
    </dgm:pt>
    <dgm:pt modelId="{62B21B0A-83F4-422A-98C4-A9E866FE8E83}" type="parTrans" cxnId="{E264CBDE-6124-4DA1-B3A7-7EB105DAD958}">
      <dgm:prSet/>
      <dgm:spPr/>
      <dgm:t>
        <a:bodyPr/>
        <a:lstStyle/>
        <a:p>
          <a:endParaRPr lang="zh-TW" altLang="en-US"/>
        </a:p>
      </dgm:t>
    </dgm:pt>
    <dgm:pt modelId="{ED530761-9B4F-4DED-862D-AA8067D75695}" type="sibTrans" cxnId="{E264CBDE-6124-4DA1-B3A7-7EB105DAD958}">
      <dgm:prSet/>
      <dgm:spPr/>
      <dgm:t>
        <a:bodyPr/>
        <a:lstStyle/>
        <a:p>
          <a:endParaRPr lang="zh-TW" altLang="en-US"/>
        </a:p>
      </dgm:t>
    </dgm:pt>
    <dgm:pt modelId="{900DA208-00AA-448D-B718-CE1DA36A7BA2}">
      <dgm:prSet phldrT="[文字]" custT="1"/>
      <dgm:spPr/>
      <dgm:t>
        <a:bodyPr/>
        <a:lstStyle/>
        <a:p>
          <a:r>
            <a:rPr lang="zh-TW" altLang="en-US" sz="2400" dirty="0" smtClean="0"/>
            <a:t>執行期</a:t>
          </a:r>
          <a:endParaRPr lang="zh-TW" altLang="en-US" sz="2400" dirty="0"/>
        </a:p>
      </dgm:t>
    </dgm:pt>
    <dgm:pt modelId="{B2352627-9793-4BC0-88DB-E879480FF6AF}" type="parTrans" cxnId="{8C8C52BF-D5C4-4F11-B875-E03754877CE8}">
      <dgm:prSet/>
      <dgm:spPr/>
      <dgm:t>
        <a:bodyPr/>
        <a:lstStyle/>
        <a:p>
          <a:endParaRPr lang="zh-TW" altLang="en-US"/>
        </a:p>
      </dgm:t>
    </dgm:pt>
    <dgm:pt modelId="{CF03AFB2-53AA-42DE-BC0B-1FFAADD91FA9}" type="sibTrans" cxnId="{8C8C52BF-D5C4-4F11-B875-E03754877CE8}">
      <dgm:prSet/>
      <dgm:spPr/>
      <dgm:t>
        <a:bodyPr/>
        <a:lstStyle/>
        <a:p>
          <a:endParaRPr lang="zh-TW" altLang="en-US"/>
        </a:p>
      </dgm:t>
    </dgm:pt>
    <dgm:pt modelId="{72F38429-519B-4B3E-82E6-A530C40FF61E}">
      <dgm:prSet phldrT="[文字]" custT="1"/>
      <dgm:spPr/>
      <dgm:t>
        <a:bodyPr/>
        <a:lstStyle/>
        <a:p>
          <a:r>
            <a:rPr lang="zh-TW" altLang="en-US" sz="2400" dirty="0" smtClean="0"/>
            <a:t>評定期</a:t>
          </a:r>
          <a:endParaRPr lang="zh-TW" altLang="en-US" sz="2400" dirty="0"/>
        </a:p>
      </dgm:t>
    </dgm:pt>
    <dgm:pt modelId="{83B98B13-3BD7-4DF8-9DFF-22123494B46B}" type="parTrans" cxnId="{EFB7963F-9A03-458D-8FAF-F071CF5D061C}">
      <dgm:prSet/>
      <dgm:spPr/>
      <dgm:t>
        <a:bodyPr/>
        <a:lstStyle/>
        <a:p>
          <a:endParaRPr lang="zh-TW" altLang="en-US"/>
        </a:p>
      </dgm:t>
    </dgm:pt>
    <dgm:pt modelId="{96EA23A6-7BBE-4CBC-BAF2-7C6FFFDBF09E}" type="sibTrans" cxnId="{EFB7963F-9A03-458D-8FAF-F071CF5D061C}">
      <dgm:prSet/>
      <dgm:spPr/>
      <dgm:t>
        <a:bodyPr/>
        <a:lstStyle/>
        <a:p>
          <a:endParaRPr lang="zh-TW" altLang="en-US"/>
        </a:p>
      </dgm:t>
    </dgm:pt>
    <dgm:pt modelId="{6433F879-B0B1-4386-8824-98D3666B19CD}" type="pres">
      <dgm:prSet presAssocID="{3659069E-7EF3-41E8-A3DB-BBE7D137C648}" presName="arrowDiagram" presStyleCnt="0">
        <dgm:presLayoutVars>
          <dgm:chMax val="5"/>
          <dgm:dir/>
          <dgm:resizeHandles val="exact"/>
        </dgm:presLayoutVars>
      </dgm:prSet>
      <dgm:spPr/>
    </dgm:pt>
    <dgm:pt modelId="{F0601322-DBB4-4392-A4AF-4D342677C5A0}" type="pres">
      <dgm:prSet presAssocID="{3659069E-7EF3-41E8-A3DB-BBE7D137C648}" presName="arrow" presStyleLbl="bgShp" presStyleIdx="0" presStyleCnt="1"/>
      <dgm:spPr>
        <a:solidFill>
          <a:schemeClr val="accent6">
            <a:lumMod val="50000"/>
          </a:schemeClr>
        </a:solidFill>
      </dgm:spPr>
    </dgm:pt>
    <dgm:pt modelId="{104E1797-43C7-4679-8F84-5F08E6874D57}" type="pres">
      <dgm:prSet presAssocID="{3659069E-7EF3-41E8-A3DB-BBE7D137C648}" presName="arrowDiagram4" presStyleCnt="0"/>
      <dgm:spPr/>
    </dgm:pt>
    <dgm:pt modelId="{1F1071C6-8E43-4774-AEF6-B6303B614ED3}" type="pres">
      <dgm:prSet presAssocID="{30A182C6-8E47-41D4-8749-2FFF39C8442E}" presName="bullet4a" presStyleLbl="node1" presStyleIdx="0" presStyleCnt="4"/>
      <dgm:spPr/>
    </dgm:pt>
    <dgm:pt modelId="{FF3914DD-499C-45BA-840E-28140C3FC729}" type="pres">
      <dgm:prSet presAssocID="{30A182C6-8E47-41D4-8749-2FFF39C8442E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7D1A48-2C6A-49F1-A351-D69B53E903B9}" type="pres">
      <dgm:prSet presAssocID="{86824A02-DEAB-4303-9C08-324A522A8FCF}" presName="bullet4b" presStyleLbl="node1" presStyleIdx="1" presStyleCnt="4"/>
      <dgm:spPr/>
    </dgm:pt>
    <dgm:pt modelId="{07BF5C04-C258-404B-A33D-54D532C8CD39}" type="pres">
      <dgm:prSet presAssocID="{86824A02-DEAB-4303-9C08-324A522A8FCF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10CB2D-11CD-43C8-BA95-B246AA6A14AD}" type="pres">
      <dgm:prSet presAssocID="{900DA208-00AA-448D-B718-CE1DA36A7BA2}" presName="bullet4c" presStyleLbl="node1" presStyleIdx="2" presStyleCnt="4"/>
      <dgm:spPr/>
    </dgm:pt>
    <dgm:pt modelId="{B70B8618-1F70-49D5-9599-B0BBC8290361}" type="pres">
      <dgm:prSet presAssocID="{900DA208-00AA-448D-B718-CE1DA36A7BA2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CF524E-AD76-4531-87C5-CF700FC83442}" type="pres">
      <dgm:prSet presAssocID="{72F38429-519B-4B3E-82E6-A530C40FF61E}" presName="bullet4d" presStyleLbl="node1" presStyleIdx="3" presStyleCnt="4"/>
      <dgm:spPr/>
    </dgm:pt>
    <dgm:pt modelId="{B5F59821-160E-4E95-9B36-C803D7C6EE0D}" type="pres">
      <dgm:prSet presAssocID="{72F38429-519B-4B3E-82E6-A530C40FF61E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FB7963F-9A03-458D-8FAF-F071CF5D061C}" srcId="{3659069E-7EF3-41E8-A3DB-BBE7D137C648}" destId="{72F38429-519B-4B3E-82E6-A530C40FF61E}" srcOrd="3" destOrd="0" parTransId="{83B98B13-3BD7-4DF8-9DFF-22123494B46B}" sibTransId="{96EA23A6-7BBE-4CBC-BAF2-7C6FFFDBF09E}"/>
    <dgm:cxn modelId="{33D67914-309F-4198-B02F-21F5CEA851C6}" type="presOf" srcId="{900DA208-00AA-448D-B718-CE1DA36A7BA2}" destId="{B70B8618-1F70-49D5-9599-B0BBC8290361}" srcOrd="0" destOrd="0" presId="urn:microsoft.com/office/officeart/2005/8/layout/arrow2"/>
    <dgm:cxn modelId="{CEBBAD43-C93A-4C7F-A51E-D618924D7732}" type="presOf" srcId="{86824A02-DEAB-4303-9C08-324A522A8FCF}" destId="{07BF5C04-C258-404B-A33D-54D532C8CD39}" srcOrd="0" destOrd="0" presId="urn:microsoft.com/office/officeart/2005/8/layout/arrow2"/>
    <dgm:cxn modelId="{8C8C52BF-D5C4-4F11-B875-E03754877CE8}" srcId="{3659069E-7EF3-41E8-A3DB-BBE7D137C648}" destId="{900DA208-00AA-448D-B718-CE1DA36A7BA2}" srcOrd="2" destOrd="0" parTransId="{B2352627-9793-4BC0-88DB-E879480FF6AF}" sibTransId="{CF03AFB2-53AA-42DE-BC0B-1FFAADD91FA9}"/>
    <dgm:cxn modelId="{5B0CE6E0-CA36-48EA-AD78-2958F30B6151}" type="presOf" srcId="{72F38429-519B-4B3E-82E6-A530C40FF61E}" destId="{B5F59821-160E-4E95-9B36-C803D7C6EE0D}" srcOrd="0" destOrd="0" presId="urn:microsoft.com/office/officeart/2005/8/layout/arrow2"/>
    <dgm:cxn modelId="{DC31B20F-BDED-4953-B10B-2EC52C0B7665}" type="presOf" srcId="{30A182C6-8E47-41D4-8749-2FFF39C8442E}" destId="{FF3914DD-499C-45BA-840E-28140C3FC729}" srcOrd="0" destOrd="0" presId="urn:microsoft.com/office/officeart/2005/8/layout/arrow2"/>
    <dgm:cxn modelId="{CAE49EE9-5822-4EDD-8846-4DDF182D29F8}" type="presOf" srcId="{3659069E-7EF3-41E8-A3DB-BBE7D137C648}" destId="{6433F879-B0B1-4386-8824-98D3666B19CD}" srcOrd="0" destOrd="0" presId="urn:microsoft.com/office/officeart/2005/8/layout/arrow2"/>
    <dgm:cxn modelId="{5D7D2083-EBA7-4789-8327-29AD0F4528B4}" srcId="{3659069E-7EF3-41E8-A3DB-BBE7D137C648}" destId="{30A182C6-8E47-41D4-8749-2FFF39C8442E}" srcOrd="0" destOrd="0" parTransId="{BD9F1A9F-6E06-4851-9BC3-11A962EBC5CF}" sibTransId="{8F6A1955-6785-45F3-9A2A-0159C20131F4}"/>
    <dgm:cxn modelId="{E264CBDE-6124-4DA1-B3A7-7EB105DAD958}" srcId="{3659069E-7EF3-41E8-A3DB-BBE7D137C648}" destId="{86824A02-DEAB-4303-9C08-324A522A8FCF}" srcOrd="1" destOrd="0" parTransId="{62B21B0A-83F4-422A-98C4-A9E866FE8E83}" sibTransId="{ED530761-9B4F-4DED-862D-AA8067D75695}"/>
    <dgm:cxn modelId="{3DA0B660-84AC-44D0-BE1D-A953D83EBD6A}" type="presParOf" srcId="{6433F879-B0B1-4386-8824-98D3666B19CD}" destId="{F0601322-DBB4-4392-A4AF-4D342677C5A0}" srcOrd="0" destOrd="0" presId="urn:microsoft.com/office/officeart/2005/8/layout/arrow2"/>
    <dgm:cxn modelId="{061095A2-7194-4214-A2AD-43E55DCB9EC2}" type="presParOf" srcId="{6433F879-B0B1-4386-8824-98D3666B19CD}" destId="{104E1797-43C7-4679-8F84-5F08E6874D57}" srcOrd="1" destOrd="0" presId="urn:microsoft.com/office/officeart/2005/8/layout/arrow2"/>
    <dgm:cxn modelId="{64234DDB-42B5-44AB-AA38-44FA86A0D85F}" type="presParOf" srcId="{104E1797-43C7-4679-8F84-5F08E6874D57}" destId="{1F1071C6-8E43-4774-AEF6-B6303B614ED3}" srcOrd="0" destOrd="0" presId="urn:microsoft.com/office/officeart/2005/8/layout/arrow2"/>
    <dgm:cxn modelId="{ED219AFE-74E0-4D18-ACB1-41A7C16407EE}" type="presParOf" srcId="{104E1797-43C7-4679-8F84-5F08E6874D57}" destId="{FF3914DD-499C-45BA-840E-28140C3FC729}" srcOrd="1" destOrd="0" presId="urn:microsoft.com/office/officeart/2005/8/layout/arrow2"/>
    <dgm:cxn modelId="{2C63D3B5-452A-4F56-AEB6-87C1E19E88A3}" type="presParOf" srcId="{104E1797-43C7-4679-8F84-5F08E6874D57}" destId="{AE7D1A48-2C6A-49F1-A351-D69B53E903B9}" srcOrd="2" destOrd="0" presId="urn:microsoft.com/office/officeart/2005/8/layout/arrow2"/>
    <dgm:cxn modelId="{CDA61524-8253-4119-B608-D2FCCBA488A0}" type="presParOf" srcId="{104E1797-43C7-4679-8F84-5F08E6874D57}" destId="{07BF5C04-C258-404B-A33D-54D532C8CD39}" srcOrd="3" destOrd="0" presId="urn:microsoft.com/office/officeart/2005/8/layout/arrow2"/>
    <dgm:cxn modelId="{FE7EA870-1CDA-4DA8-9C77-DA668D2AB6DC}" type="presParOf" srcId="{104E1797-43C7-4679-8F84-5F08E6874D57}" destId="{ED10CB2D-11CD-43C8-BA95-B246AA6A14AD}" srcOrd="4" destOrd="0" presId="urn:microsoft.com/office/officeart/2005/8/layout/arrow2"/>
    <dgm:cxn modelId="{58165BA0-D726-4F2C-BEEA-89150AC4BA8D}" type="presParOf" srcId="{104E1797-43C7-4679-8F84-5F08E6874D57}" destId="{B70B8618-1F70-49D5-9599-B0BBC8290361}" srcOrd="5" destOrd="0" presId="urn:microsoft.com/office/officeart/2005/8/layout/arrow2"/>
    <dgm:cxn modelId="{5846DBCD-4723-45B3-95B7-69DC19C73164}" type="presParOf" srcId="{104E1797-43C7-4679-8F84-5F08E6874D57}" destId="{E1CF524E-AD76-4531-87C5-CF700FC83442}" srcOrd="6" destOrd="0" presId="urn:microsoft.com/office/officeart/2005/8/layout/arrow2"/>
    <dgm:cxn modelId="{0327BFC7-069E-4DFA-A26C-E478BA6B51BC}" type="presParOf" srcId="{104E1797-43C7-4679-8F84-5F08E6874D57}" destId="{B5F59821-160E-4E95-9B36-C803D7C6EE0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01322-DBB4-4392-A4AF-4D342677C5A0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071C6-8E43-4774-AEF6-B6303B614ED3}">
      <dsp:nvSpPr>
        <dsp:cNvPr id="0" name=""/>
        <dsp:cNvSpPr/>
      </dsp:nvSpPr>
      <dsp:spPr>
        <a:xfrm>
          <a:off x="600456" y="2960116"/>
          <a:ext cx="140208" cy="1402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914DD-499C-45BA-840E-28140C3FC729}">
      <dsp:nvSpPr>
        <dsp:cNvPr id="0" name=""/>
        <dsp:cNvSpPr/>
      </dsp:nvSpPr>
      <dsp:spPr>
        <a:xfrm>
          <a:off x="670560" y="3030220"/>
          <a:ext cx="1042416" cy="90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3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認知期</a:t>
          </a:r>
          <a:endParaRPr lang="zh-TW" altLang="en-US" sz="2400" kern="1200" dirty="0"/>
        </a:p>
      </dsp:txBody>
      <dsp:txXfrm>
        <a:off x="670560" y="3030220"/>
        <a:ext cx="1042416" cy="906780"/>
      </dsp:txXfrm>
    </dsp:sp>
    <dsp:sp modelId="{AE7D1A48-2C6A-49F1-A351-D69B53E903B9}">
      <dsp:nvSpPr>
        <dsp:cNvPr id="0" name=""/>
        <dsp:cNvSpPr/>
      </dsp:nvSpPr>
      <dsp:spPr>
        <a:xfrm>
          <a:off x="1591056" y="2073909"/>
          <a:ext cx="243840" cy="2438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F5C04-C258-404B-A33D-54D532C8CD39}">
      <dsp:nvSpPr>
        <dsp:cNvPr id="0" name=""/>
        <dsp:cNvSpPr/>
      </dsp:nvSpPr>
      <dsp:spPr>
        <a:xfrm>
          <a:off x="1712976" y="2195829"/>
          <a:ext cx="1280160" cy="1741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0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準備期</a:t>
          </a:r>
          <a:endParaRPr lang="zh-TW" altLang="en-US" sz="2400" kern="1200" dirty="0"/>
        </a:p>
      </dsp:txBody>
      <dsp:txXfrm>
        <a:off x="1712976" y="2195829"/>
        <a:ext cx="1280160" cy="1741170"/>
      </dsp:txXfrm>
    </dsp:sp>
    <dsp:sp modelId="{ED10CB2D-11CD-43C8-BA95-B246AA6A14AD}">
      <dsp:nvSpPr>
        <dsp:cNvPr id="0" name=""/>
        <dsp:cNvSpPr/>
      </dsp:nvSpPr>
      <dsp:spPr>
        <a:xfrm>
          <a:off x="2855976" y="1420875"/>
          <a:ext cx="323088" cy="3230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B8618-1F70-49D5-9599-B0BBC8290361}">
      <dsp:nvSpPr>
        <dsp:cNvPr id="0" name=""/>
        <dsp:cNvSpPr/>
      </dsp:nvSpPr>
      <dsp:spPr>
        <a:xfrm>
          <a:off x="3017520" y="1582419"/>
          <a:ext cx="1280160" cy="2354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19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執行期</a:t>
          </a:r>
          <a:endParaRPr lang="zh-TW" altLang="en-US" sz="2400" kern="1200" dirty="0"/>
        </a:p>
      </dsp:txBody>
      <dsp:txXfrm>
        <a:off x="3017520" y="1582419"/>
        <a:ext cx="1280160" cy="2354580"/>
      </dsp:txXfrm>
    </dsp:sp>
    <dsp:sp modelId="{E1CF524E-AD76-4531-87C5-CF700FC83442}">
      <dsp:nvSpPr>
        <dsp:cNvPr id="0" name=""/>
        <dsp:cNvSpPr/>
      </dsp:nvSpPr>
      <dsp:spPr>
        <a:xfrm>
          <a:off x="4233672" y="988821"/>
          <a:ext cx="432816" cy="4328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59821-160E-4E95-9B36-C803D7C6EE0D}">
      <dsp:nvSpPr>
        <dsp:cNvPr id="0" name=""/>
        <dsp:cNvSpPr/>
      </dsp:nvSpPr>
      <dsp:spPr>
        <a:xfrm>
          <a:off x="4450080" y="1205229"/>
          <a:ext cx="1280160" cy="273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34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評定期</a:t>
          </a:r>
          <a:endParaRPr lang="zh-TW" altLang="en-US" sz="2400" kern="1200" dirty="0"/>
        </a:p>
      </dsp:txBody>
      <dsp:txXfrm>
        <a:off x="4450080" y="1205229"/>
        <a:ext cx="1280160" cy="2731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23C66-FD26-4E28-845B-03766488E6D0}" type="datetimeFigureOut">
              <a:rPr lang="zh-TW" altLang="en-US" smtClean="0"/>
              <a:pPr/>
              <a:t>2014/8/7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80538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275" y="9380538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E6261-4C69-417F-8513-FE0E920098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02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A03F9-9519-4CC4-A10A-7B8EFD96F239}" type="datetimeFigureOut">
              <a:rPr lang="zh-TW" altLang="en-US" smtClean="0"/>
              <a:pPr/>
              <a:t>2014/8/7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691023"/>
            <a:ext cx="543941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380332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FAF47-6BB2-405E-A1DC-B19B132FBE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93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3D6186-670C-4F4F-9526-B89E3560CC69}" type="slidenum">
              <a:rPr lang="en-US" altLang="zh-TW"/>
              <a:pPr eaLnBrk="1" hangingPunct="1"/>
              <a:t>1</a:t>
            </a:fld>
            <a:endParaRPr lang="en-US" altLang="zh-TW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7291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E13D4C-39C6-4E2F-B114-746993632912}" type="slidenum">
              <a:rPr lang="en-US" altLang="zh-TW"/>
              <a:pPr eaLnBrk="1" hangingPunct="1"/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74188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AF47-6BB2-405E-A1DC-B19B132FBE5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AF47-6BB2-405E-A1DC-B19B132FBE5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395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AF47-6BB2-405E-A1DC-B19B132FBE5E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8151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AF47-6BB2-405E-A1DC-B19B132FBE5E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78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alphaModFix amt="93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2014/8/7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2014/8/7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2014/8/7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2014/8/7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2014/8/7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2014/8/7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2014/8/7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l.ntust.edu.tw/web/url.php?class=101" TargetMode="External"/><Relationship Id="rId2" Type="http://schemas.openxmlformats.org/officeDocument/2006/relationships/hyperlink" Target="http://www.toeic.com.tw/report_2012_01_02.js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iki.mbalib.com/zh-tw/%E7%9F%A5%E8%AF%86%E5%8D%8F%E4%BD%9C" TargetMode="External"/><Relationship Id="rId4" Type="http://schemas.openxmlformats.org/officeDocument/2006/relationships/hyperlink" Target="http://wiki.mbalib.com/zh-tw/SMART%E5%8E%9F%E5%88%99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Text Box 93"/>
          <p:cNvSpPr txBox="1">
            <a:spLocks noChangeArrowheads="1"/>
          </p:cNvSpPr>
          <p:nvPr/>
        </p:nvSpPr>
        <p:spPr bwMode="auto">
          <a:xfrm>
            <a:off x="-758825" y="898525"/>
            <a:ext cx="85344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95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sz="7200" b="1" dirty="0">
                <a:solidFill>
                  <a:srgbClr val="F2FDF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SISP</a:t>
            </a:r>
            <a:r>
              <a:rPr lang="zh-TW" altLang="en-US" sz="7200" b="1" dirty="0" smtClean="0">
                <a:solidFill>
                  <a:srgbClr val="F2FDF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期末報告</a:t>
            </a:r>
            <a:endParaRPr lang="en-US" altLang="zh-TW" sz="7200" b="1" dirty="0">
              <a:solidFill>
                <a:srgbClr val="F2FDF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50000"/>
              </a:spcBef>
              <a:defRPr/>
            </a:pPr>
            <a:r>
              <a:rPr lang="zh-TW" altLang="en-US" sz="3200" b="1" dirty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英語能力提升學習系統</a:t>
            </a:r>
            <a:endParaRPr lang="en-US" altLang="zh-TW" sz="3200" b="1" dirty="0">
              <a:solidFill>
                <a:schemeClr val="bg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38" name="Text Box 90"/>
          <p:cNvSpPr txBox="1">
            <a:spLocks noChangeArrowheads="1"/>
          </p:cNvSpPr>
          <p:nvPr/>
        </p:nvSpPr>
        <p:spPr bwMode="auto">
          <a:xfrm>
            <a:off x="1619250" y="4292600"/>
            <a:ext cx="6013450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27000" dist="35921" dir="2700000" algn="ctr" rotWithShape="0">
                    <a:schemeClr val="bg2">
                      <a:alpha val="95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2000" b="1" dirty="0">
                <a:solidFill>
                  <a:schemeClr val="bg1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        生 </a:t>
            </a:r>
            <a:r>
              <a:rPr lang="en-US" altLang="zh-TW" sz="2000" b="1" dirty="0">
                <a:solidFill>
                  <a:schemeClr val="bg1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b="1" dirty="0">
                <a:solidFill>
                  <a:schemeClr val="bg1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陳俊淇  高毓嬪  林宜右</a:t>
            </a:r>
            <a:endParaRPr lang="en-US" altLang="zh-TW" sz="2000" b="1" dirty="0">
              <a:solidFill>
                <a:schemeClr val="bg1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50000"/>
              </a:spcBef>
              <a:defRPr/>
            </a:pPr>
            <a:r>
              <a:rPr lang="zh-TW" altLang="en-US" sz="2000" b="1" dirty="0">
                <a:solidFill>
                  <a:schemeClr val="bg1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指導教授 </a:t>
            </a:r>
            <a:r>
              <a:rPr lang="en-US" altLang="zh-TW" sz="2000" b="1" dirty="0">
                <a:solidFill>
                  <a:schemeClr val="bg1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b="1" dirty="0">
                <a:solidFill>
                  <a:schemeClr val="bg1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李國光</a:t>
            </a:r>
            <a:endParaRPr lang="en-US" altLang="zh-TW" sz="2000" b="1" dirty="0">
              <a:solidFill>
                <a:schemeClr val="bg1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50000"/>
              </a:spcBef>
              <a:defRPr/>
            </a:pPr>
            <a:endParaRPr lang="en-US" altLang="zh-TW" sz="6600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4707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83488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zh-TW" altLang="en-US" b="1" dirty="0" smtClean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台科學生的五力分析</a:t>
            </a:r>
            <a:endParaRPr lang="zh-TW" altLang="en-US" b="1" dirty="0">
              <a:solidFill>
                <a:srgbClr val="FA26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827584" y="1700808"/>
            <a:ext cx="7272808" cy="2571385"/>
            <a:chOff x="-1159743" y="1846254"/>
            <a:chExt cx="12192000" cy="4310621"/>
          </a:xfrm>
        </p:grpSpPr>
        <p:sp>
          <p:nvSpPr>
            <p:cNvPr id="7" name="圓角矩形 6"/>
            <p:cNvSpPr/>
            <p:nvPr/>
          </p:nvSpPr>
          <p:spPr>
            <a:xfrm>
              <a:off x="3059832" y="1846254"/>
              <a:ext cx="3752850" cy="114512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accent1"/>
                  </a:solidFill>
                  <a:latin typeface="微軟正黑體" pitchFamily="34" charset="-120"/>
                  <a:ea typeface="微軟正黑體" pitchFamily="34" charset="-120"/>
                </a:rPr>
                <a:t>替代競爭者</a:t>
              </a:r>
              <a:endParaRPr lang="zh-TW" altLang="en-US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3059832" y="3429000"/>
              <a:ext cx="3752850" cy="1145129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accent3"/>
                  </a:solidFill>
                  <a:latin typeface="微軟正黑體" pitchFamily="34" charset="-120"/>
                  <a:ea typeface="微軟正黑體" pitchFamily="34" charset="-120"/>
                </a:rPr>
                <a:t>現有競爭者</a:t>
              </a:r>
              <a:endParaRPr lang="zh-TW" altLang="en-US" dirty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3059832" y="5011746"/>
              <a:ext cx="3752850" cy="114512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latin typeface="微軟正黑體" pitchFamily="34" charset="-120"/>
                  <a:ea typeface="微軟正黑體" pitchFamily="34" charset="-120"/>
                </a:rPr>
                <a:t>濳在競爭者</a:t>
              </a:r>
              <a:endParaRPr lang="zh-TW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-1159743" y="3429001"/>
              <a:ext cx="3752850" cy="114512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accent6"/>
                  </a:solidFill>
                  <a:latin typeface="微軟正黑體" pitchFamily="34" charset="-120"/>
                  <a:ea typeface="微軟正黑體" pitchFamily="34" charset="-120"/>
                </a:rPr>
                <a:t>供給方</a:t>
              </a:r>
              <a:endParaRPr lang="zh-TW" altLang="en-US" dirty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7279407" y="3429000"/>
              <a:ext cx="3752850" cy="1145129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rgbClr val="FFCC00"/>
                  </a:solidFill>
                  <a:latin typeface="微軟正黑體" pitchFamily="34" charset="-120"/>
                  <a:ea typeface="微軟正黑體" pitchFamily="34" charset="-120"/>
                </a:rPr>
                <a:t>需求方</a:t>
              </a:r>
              <a:endParaRPr lang="zh-TW" altLang="en-US" dirty="0">
                <a:solidFill>
                  <a:srgbClr val="FFCC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向右箭號 11"/>
            <p:cNvSpPr/>
            <p:nvPr/>
          </p:nvSpPr>
          <p:spPr>
            <a:xfrm>
              <a:off x="2648669" y="3763742"/>
              <a:ext cx="355600" cy="475644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向右箭號 12"/>
            <p:cNvSpPr/>
            <p:nvPr/>
          </p:nvSpPr>
          <p:spPr>
            <a:xfrm rot="10800000">
              <a:off x="6868244" y="3763742"/>
              <a:ext cx="355600" cy="475644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向右箭號 13"/>
            <p:cNvSpPr/>
            <p:nvPr/>
          </p:nvSpPr>
          <p:spPr>
            <a:xfrm rot="5400000">
              <a:off x="4758457" y="2991383"/>
              <a:ext cx="355600" cy="4756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向右箭號 14"/>
            <p:cNvSpPr/>
            <p:nvPr/>
          </p:nvSpPr>
          <p:spPr>
            <a:xfrm rot="-5400000">
              <a:off x="4758457" y="4516877"/>
              <a:ext cx="355600" cy="47564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846305"/>
              </p:ext>
            </p:extLst>
          </p:nvPr>
        </p:nvGraphicFramePr>
        <p:xfrm>
          <a:off x="251520" y="4365104"/>
          <a:ext cx="8568952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0200"/>
                <a:gridCol w="6768752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角色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對象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現有競爭者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台政清交成、中字輩等其他大專院校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供給方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建中、北一女、師大附中或大安、士商、中工等高中職學校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需求方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業界的大、中小型企業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替代競爭者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國外留學生、國外僑生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濳在競爭者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來台留學生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9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84984"/>
            <a:ext cx="2917800" cy="2063343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53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b="1" dirty="0" smtClean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設計概念</a:t>
            </a:r>
            <a:endParaRPr lang="zh-TW" altLang="en-US" b="1" dirty="0">
              <a:solidFill>
                <a:srgbClr val="FA26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51520" y="4725144"/>
            <a:ext cx="2088232" cy="1856200"/>
            <a:chOff x="251520" y="4725144"/>
            <a:chExt cx="2088232" cy="1856200"/>
          </a:xfrm>
        </p:grpSpPr>
        <p:pic>
          <p:nvPicPr>
            <p:cNvPr id="26626" name="Picture 2" descr="http://www.achievingskills.com/wp-content/uploads/2011/08/hand-shak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810" y="5085184"/>
              <a:ext cx="1985934" cy="1496160"/>
            </a:xfrm>
            <a:prstGeom prst="rect">
              <a:avLst/>
            </a:prstGeom>
            <a:noFill/>
          </p:spPr>
        </p:pic>
        <p:sp>
          <p:nvSpPr>
            <p:cNvPr id="7" name="文字方塊 6"/>
            <p:cNvSpPr txBox="1"/>
            <p:nvPr/>
          </p:nvSpPr>
          <p:spPr>
            <a:xfrm>
              <a:off x="251520" y="4725144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業界與學校的合作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6732240" y="4797152"/>
            <a:ext cx="2555776" cy="1795319"/>
            <a:chOff x="6624736" y="4869160"/>
            <a:chExt cx="2555776" cy="1795319"/>
          </a:xfrm>
        </p:grpSpPr>
        <p:pic>
          <p:nvPicPr>
            <p:cNvPr id="26628" name="Picture 4" descr="http://cdn.sheknows.com/articles/2010/03/parent-teacher-conferenc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76256" y="5301208"/>
              <a:ext cx="2050030" cy="1363271"/>
            </a:xfrm>
            <a:prstGeom prst="rect">
              <a:avLst/>
            </a:prstGeom>
            <a:noFill/>
          </p:spPr>
        </p:pic>
        <p:sp>
          <p:nvSpPr>
            <p:cNvPr id="8" name="文字方塊 7"/>
            <p:cNvSpPr txBox="1"/>
            <p:nvPr/>
          </p:nvSpPr>
          <p:spPr>
            <a:xfrm>
              <a:off x="6624736" y="4869160"/>
              <a:ext cx="2555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一貫且合宜的課程安排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3635896" y="980728"/>
            <a:ext cx="1872208" cy="1878801"/>
            <a:chOff x="3635896" y="980728"/>
            <a:chExt cx="1872208" cy="1878801"/>
          </a:xfrm>
        </p:grpSpPr>
        <p:pic>
          <p:nvPicPr>
            <p:cNvPr id="26630" name="Picture 6" descr="http://www.afl.ntust.edu.tw/img.php?img=94_cb03b9b4.jpg&amp;dir=archiv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412776"/>
              <a:ext cx="1761728" cy="1446753"/>
            </a:xfrm>
            <a:prstGeom prst="rect">
              <a:avLst/>
            </a:prstGeom>
            <a:noFill/>
          </p:spPr>
        </p:pic>
        <p:sp>
          <p:nvSpPr>
            <p:cNvPr id="9" name="文字方塊 8"/>
            <p:cNvSpPr txBox="1"/>
            <p:nvPr/>
          </p:nvSpPr>
          <p:spPr>
            <a:xfrm>
              <a:off x="3635896" y="98072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學生的自主學習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cxnSp>
        <p:nvCxnSpPr>
          <p:cNvPr id="14" name="直線單箭頭接點 13"/>
          <p:cNvCxnSpPr>
            <a:stCxn id="26626" idx="3"/>
          </p:cNvCxnSpPr>
          <p:nvPr/>
        </p:nvCxnSpPr>
        <p:spPr>
          <a:xfrm flipV="1">
            <a:off x="2267744" y="4581128"/>
            <a:ext cx="1296144" cy="1252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26628" idx="1"/>
          </p:cNvCxnSpPr>
          <p:nvPr/>
        </p:nvCxnSpPr>
        <p:spPr>
          <a:xfrm flipH="1" flipV="1">
            <a:off x="5652120" y="4653136"/>
            <a:ext cx="1331640" cy="1257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4563616" y="2204864"/>
            <a:ext cx="224408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stCxn id="26630" idx="1"/>
            <a:endCxn id="7" idx="0"/>
          </p:cNvCxnSpPr>
          <p:nvPr/>
        </p:nvCxnSpPr>
        <p:spPr>
          <a:xfrm flipH="1">
            <a:off x="1295636" y="2136153"/>
            <a:ext cx="2340260" cy="25889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H="1">
            <a:off x="2339752" y="6165304"/>
            <a:ext cx="46085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直線接點 25"/>
          <p:cNvCxnSpPr>
            <a:stCxn id="26630" idx="3"/>
            <a:endCxn id="8" idx="0"/>
          </p:cNvCxnSpPr>
          <p:nvPr/>
        </p:nvCxnSpPr>
        <p:spPr>
          <a:xfrm>
            <a:off x="5397624" y="2136153"/>
            <a:ext cx="2612504" cy="26609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10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向下箭號 88"/>
          <p:cNvSpPr/>
          <p:nvPr/>
        </p:nvSpPr>
        <p:spPr>
          <a:xfrm rot="16200000">
            <a:off x="3869668" y="-765212"/>
            <a:ext cx="1656184" cy="889248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向右箭號 33"/>
          <p:cNvSpPr/>
          <p:nvPr/>
        </p:nvSpPr>
        <p:spPr>
          <a:xfrm>
            <a:off x="323528" y="4608512"/>
            <a:ext cx="5688632" cy="864096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向右箭號 35"/>
          <p:cNvSpPr/>
          <p:nvPr/>
        </p:nvSpPr>
        <p:spPr>
          <a:xfrm>
            <a:off x="323528" y="1700808"/>
            <a:ext cx="5616624" cy="864096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51520" y="1152128"/>
            <a:ext cx="5760640" cy="2736304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251520" y="4104456"/>
            <a:ext cx="5760640" cy="1872208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611560" y="4248472"/>
            <a:ext cx="720080" cy="15985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英文能力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知識盤點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1691680" y="4248472"/>
            <a:ext cx="720080" cy="15985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使用者目標設立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\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3779912" y="4248472"/>
            <a:ext cx="720080" cy="15985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系統對使用者的提醒與督促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5" name="肘形接點 24"/>
          <p:cNvCxnSpPr>
            <a:stCxn id="24" idx="2"/>
            <a:endCxn id="23" idx="2"/>
          </p:cNvCxnSpPr>
          <p:nvPr/>
        </p:nvCxnSpPr>
        <p:spPr>
          <a:xfrm rot="5400000">
            <a:off x="3095836" y="4802945"/>
            <a:ext cx="12700" cy="2088232"/>
          </a:xfrm>
          <a:prstGeom prst="bentConnector3">
            <a:avLst>
              <a:gd name="adj1" fmla="val 268163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2765411" y="6125953"/>
            <a:ext cx="740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PDCA</a:t>
            </a:r>
            <a:endParaRPr lang="zh-TW" altLang="en-US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4788024" y="4248472"/>
            <a:ext cx="720080" cy="15985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分享目標經驗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圓角矩形 49"/>
          <p:cNvSpPr/>
          <p:nvPr/>
        </p:nvSpPr>
        <p:spPr>
          <a:xfrm>
            <a:off x="6156176" y="1124744"/>
            <a:ext cx="2808312" cy="4896544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圓角矩形 50"/>
          <p:cNvSpPr/>
          <p:nvPr/>
        </p:nvSpPr>
        <p:spPr>
          <a:xfrm>
            <a:off x="6300192" y="2780928"/>
            <a:ext cx="360040" cy="16561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建構問卷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2" name="圓角矩形 51"/>
          <p:cNvSpPr/>
          <p:nvPr/>
        </p:nvSpPr>
        <p:spPr>
          <a:xfrm>
            <a:off x="7028544" y="1346583"/>
            <a:ext cx="330199" cy="16561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對企業發放問卷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3" name="圓角矩形 52"/>
          <p:cNvSpPr/>
          <p:nvPr/>
        </p:nvSpPr>
        <p:spPr>
          <a:xfrm>
            <a:off x="7020272" y="4149080"/>
            <a:ext cx="360040" cy="16561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對校友發放問卷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" name="圓角矩形 53"/>
          <p:cNvSpPr/>
          <p:nvPr/>
        </p:nvSpPr>
        <p:spPr>
          <a:xfrm>
            <a:off x="7740352" y="1340768"/>
            <a:ext cx="360040" cy="16561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英文就業力技能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分析</a:t>
            </a:r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5" name="圓角矩形 54"/>
          <p:cNvSpPr/>
          <p:nvPr/>
        </p:nvSpPr>
        <p:spPr>
          <a:xfrm>
            <a:off x="7652409" y="4145586"/>
            <a:ext cx="432048" cy="16561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英文能力需求評估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6" name="圓角矩形 55"/>
          <p:cNvSpPr/>
          <p:nvPr/>
        </p:nvSpPr>
        <p:spPr>
          <a:xfrm>
            <a:off x="8460432" y="2780928"/>
            <a:ext cx="378845" cy="16561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綜合績效評估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60" name="肘形接點 59"/>
          <p:cNvCxnSpPr>
            <a:stCxn id="51" idx="3"/>
            <a:endCxn id="52" idx="1"/>
          </p:cNvCxnSpPr>
          <p:nvPr/>
        </p:nvCxnSpPr>
        <p:spPr>
          <a:xfrm flipV="1">
            <a:off x="6660232" y="2174675"/>
            <a:ext cx="368312" cy="143434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肘形接點 61"/>
          <p:cNvCxnSpPr>
            <a:stCxn id="51" idx="3"/>
            <a:endCxn id="53" idx="1"/>
          </p:cNvCxnSpPr>
          <p:nvPr/>
        </p:nvCxnSpPr>
        <p:spPr>
          <a:xfrm>
            <a:off x="6660232" y="3609020"/>
            <a:ext cx="360040" cy="13681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>
            <a:stCxn id="52" idx="3"/>
            <a:endCxn id="54" idx="1"/>
          </p:cNvCxnSpPr>
          <p:nvPr/>
        </p:nvCxnSpPr>
        <p:spPr>
          <a:xfrm flipV="1">
            <a:off x="7358743" y="2168860"/>
            <a:ext cx="381609" cy="5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肘形接點 67"/>
          <p:cNvCxnSpPr>
            <a:stCxn id="53" idx="3"/>
            <a:endCxn id="55" idx="1"/>
          </p:cNvCxnSpPr>
          <p:nvPr/>
        </p:nvCxnSpPr>
        <p:spPr>
          <a:xfrm flipV="1">
            <a:off x="7380312" y="4973678"/>
            <a:ext cx="272097" cy="34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肘形接點 74"/>
          <p:cNvCxnSpPr>
            <a:stCxn id="54" idx="3"/>
            <a:endCxn id="56" idx="1"/>
          </p:cNvCxnSpPr>
          <p:nvPr/>
        </p:nvCxnSpPr>
        <p:spPr>
          <a:xfrm>
            <a:off x="8100392" y="2168860"/>
            <a:ext cx="360040" cy="14401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肘形接點 76"/>
          <p:cNvCxnSpPr>
            <a:stCxn id="55" idx="3"/>
            <a:endCxn id="56" idx="1"/>
          </p:cNvCxnSpPr>
          <p:nvPr/>
        </p:nvCxnSpPr>
        <p:spPr>
          <a:xfrm flipV="1">
            <a:off x="8084457" y="3609020"/>
            <a:ext cx="375975" cy="136465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圓角矩形 79"/>
          <p:cNvSpPr/>
          <p:nvPr/>
        </p:nvSpPr>
        <p:spPr>
          <a:xfrm>
            <a:off x="1547664" y="1268760"/>
            <a:ext cx="648072" cy="16561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教師課程初步規劃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" name="圓角矩形 80"/>
          <p:cNvSpPr/>
          <p:nvPr/>
        </p:nvSpPr>
        <p:spPr>
          <a:xfrm>
            <a:off x="2555776" y="1268760"/>
            <a:ext cx="648072" cy="25202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組內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" name="圓角矩形 81"/>
          <p:cNvSpPr/>
          <p:nvPr/>
        </p:nvSpPr>
        <p:spPr>
          <a:xfrm>
            <a:off x="3635896" y="1268760"/>
            <a:ext cx="648072" cy="25202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組間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3" name="圓角矩形 82"/>
          <p:cNvSpPr/>
          <p:nvPr/>
        </p:nvSpPr>
        <p:spPr>
          <a:xfrm>
            <a:off x="4644008" y="1268760"/>
            <a:ext cx="648072" cy="16561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課程建立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483488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b="1" dirty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系統架構</a:t>
            </a:r>
            <a:r>
              <a:rPr lang="en-US" altLang="zh-TW" b="1" dirty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b="1" dirty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價值鏈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0" y="683985"/>
            <a:ext cx="5471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英文課程協同規</a:t>
            </a:r>
            <a:r>
              <a:rPr lang="zh-TW" altLang="en-US" sz="32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劃</a:t>
            </a:r>
            <a:r>
              <a:rPr lang="en-US" altLang="zh-TW" sz="32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32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輔助系統</a:t>
            </a:r>
            <a:endParaRPr lang="zh-TW" altLang="en-US" sz="32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0" y="6309320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學生個人目標管理系統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6156176" y="5880174"/>
            <a:ext cx="264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職場英語能力</a:t>
            </a:r>
            <a:endParaRPr lang="en-US" altLang="zh-TW" sz="32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評估系統</a:t>
            </a:r>
          </a:p>
        </p:txBody>
      </p:sp>
      <p:sp>
        <p:nvSpPr>
          <p:cNvPr id="35" name="圓角矩形 34"/>
          <p:cNvSpPr/>
          <p:nvPr/>
        </p:nvSpPr>
        <p:spPr>
          <a:xfrm>
            <a:off x="467544" y="1268760"/>
            <a:ext cx="378845" cy="194421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綜合績效評估結果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42" name="直線單箭頭接點 41"/>
          <p:cNvCxnSpPr>
            <a:stCxn id="23" idx="3"/>
            <a:endCxn id="24" idx="1"/>
          </p:cNvCxnSpPr>
          <p:nvPr/>
        </p:nvCxnSpPr>
        <p:spPr>
          <a:xfrm>
            <a:off x="2411760" y="5047767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圓角矩形 36"/>
          <p:cNvSpPr/>
          <p:nvPr/>
        </p:nvSpPr>
        <p:spPr>
          <a:xfrm>
            <a:off x="2735796" y="4253745"/>
            <a:ext cx="720080" cy="15985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規劃達成目標流程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355976" y="285293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accent3">
                    <a:lumMod val="75000"/>
                  </a:schemeClr>
                </a:solidFill>
              </a:rPr>
              <a:t>知識協作</a:t>
            </a:r>
            <a:endParaRPr lang="zh-TW" alt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427984" y="6093296"/>
            <a:ext cx="1391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smtClean="0">
                <a:solidFill>
                  <a:srgbClr val="FF0000"/>
                </a:solidFill>
              </a:rPr>
              <a:t>SMART </a:t>
            </a:r>
            <a:r>
              <a:rPr lang="zh-TW" altLang="en-US" b="1" dirty="0" smtClean="0">
                <a:solidFill>
                  <a:srgbClr val="FF0000"/>
                </a:solidFill>
              </a:rPr>
              <a:t>原則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948264" y="342900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/>
              <a:t>職能循環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97252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50" grpId="0" animBg="1"/>
      <p:bldP spid="44" grpId="0"/>
      <p:bldP spid="45" grpId="0"/>
      <p:bldP spid="46" grpId="0"/>
      <p:bldP spid="43" grpId="0"/>
      <p:bldP spid="48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向右箭號 33"/>
          <p:cNvSpPr/>
          <p:nvPr/>
        </p:nvSpPr>
        <p:spPr>
          <a:xfrm>
            <a:off x="323528" y="4608512"/>
            <a:ext cx="5688632" cy="864096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9" name="向下箭號 88"/>
          <p:cNvSpPr/>
          <p:nvPr/>
        </p:nvSpPr>
        <p:spPr>
          <a:xfrm rot="16200000">
            <a:off x="3869668" y="-765212"/>
            <a:ext cx="1656184" cy="889248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51520" y="1152128"/>
            <a:ext cx="5760640" cy="2736304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251520" y="4104456"/>
            <a:ext cx="5760640" cy="1872208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611560" y="4248472"/>
            <a:ext cx="720080" cy="15985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英文能力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知識盤點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1691680" y="4248472"/>
            <a:ext cx="720080" cy="15985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使用者目標設立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\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3779912" y="4248472"/>
            <a:ext cx="720080" cy="15985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系統對使用者的提醒與督促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5" name="肘形接點 24"/>
          <p:cNvCxnSpPr>
            <a:stCxn id="24" idx="2"/>
            <a:endCxn id="23" idx="2"/>
          </p:cNvCxnSpPr>
          <p:nvPr/>
        </p:nvCxnSpPr>
        <p:spPr>
          <a:xfrm rot="5400000">
            <a:off x="3095836" y="4802945"/>
            <a:ext cx="12700" cy="2088232"/>
          </a:xfrm>
          <a:prstGeom prst="bentConnector3">
            <a:avLst>
              <a:gd name="adj1" fmla="val 268163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2765411" y="6125953"/>
            <a:ext cx="740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PDCA</a:t>
            </a:r>
            <a:endParaRPr lang="zh-TW" altLang="en-US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4788024" y="4248472"/>
            <a:ext cx="720080" cy="15985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分享目標經驗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圓角矩形 49"/>
          <p:cNvSpPr/>
          <p:nvPr/>
        </p:nvSpPr>
        <p:spPr>
          <a:xfrm>
            <a:off x="6156176" y="1124744"/>
            <a:ext cx="2808312" cy="4896544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圓角矩形 50"/>
          <p:cNvSpPr/>
          <p:nvPr/>
        </p:nvSpPr>
        <p:spPr>
          <a:xfrm>
            <a:off x="6300192" y="2780928"/>
            <a:ext cx="360040" cy="16561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建構問卷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2" name="圓角矩形 51"/>
          <p:cNvSpPr/>
          <p:nvPr/>
        </p:nvSpPr>
        <p:spPr>
          <a:xfrm>
            <a:off x="7028544" y="1346583"/>
            <a:ext cx="330199" cy="16561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對企業發放問卷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3" name="圓角矩形 52"/>
          <p:cNvSpPr/>
          <p:nvPr/>
        </p:nvSpPr>
        <p:spPr>
          <a:xfrm>
            <a:off x="7020272" y="4149080"/>
            <a:ext cx="360040" cy="16561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對校友發放問卷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" name="圓角矩形 53"/>
          <p:cNvSpPr/>
          <p:nvPr/>
        </p:nvSpPr>
        <p:spPr>
          <a:xfrm>
            <a:off x="7740352" y="1340768"/>
            <a:ext cx="360040" cy="16561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英文就業力技能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分析</a:t>
            </a:r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5" name="圓角矩形 54"/>
          <p:cNvSpPr/>
          <p:nvPr/>
        </p:nvSpPr>
        <p:spPr>
          <a:xfrm>
            <a:off x="7652409" y="4145586"/>
            <a:ext cx="432048" cy="16561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英文能力需求評估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6" name="圓角矩形 55"/>
          <p:cNvSpPr/>
          <p:nvPr/>
        </p:nvSpPr>
        <p:spPr>
          <a:xfrm>
            <a:off x="8460432" y="2780928"/>
            <a:ext cx="378845" cy="16561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綜合績效評估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60" name="肘形接點 59"/>
          <p:cNvCxnSpPr>
            <a:stCxn id="51" idx="3"/>
            <a:endCxn id="52" idx="1"/>
          </p:cNvCxnSpPr>
          <p:nvPr/>
        </p:nvCxnSpPr>
        <p:spPr>
          <a:xfrm flipV="1">
            <a:off x="6660232" y="2174675"/>
            <a:ext cx="368312" cy="143434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肘形接點 61"/>
          <p:cNvCxnSpPr>
            <a:stCxn id="51" idx="3"/>
            <a:endCxn id="53" idx="1"/>
          </p:cNvCxnSpPr>
          <p:nvPr/>
        </p:nvCxnSpPr>
        <p:spPr>
          <a:xfrm>
            <a:off x="6660232" y="3609020"/>
            <a:ext cx="360040" cy="13681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>
            <a:stCxn id="52" idx="3"/>
            <a:endCxn id="54" idx="1"/>
          </p:cNvCxnSpPr>
          <p:nvPr/>
        </p:nvCxnSpPr>
        <p:spPr>
          <a:xfrm flipV="1">
            <a:off x="7358743" y="2168860"/>
            <a:ext cx="381609" cy="5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肘形接點 67"/>
          <p:cNvCxnSpPr>
            <a:stCxn id="53" idx="3"/>
            <a:endCxn id="55" idx="1"/>
          </p:cNvCxnSpPr>
          <p:nvPr/>
        </p:nvCxnSpPr>
        <p:spPr>
          <a:xfrm flipV="1">
            <a:off x="7380312" y="4973678"/>
            <a:ext cx="272097" cy="34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肘形接點 74"/>
          <p:cNvCxnSpPr>
            <a:stCxn id="54" idx="3"/>
            <a:endCxn id="56" idx="1"/>
          </p:cNvCxnSpPr>
          <p:nvPr/>
        </p:nvCxnSpPr>
        <p:spPr>
          <a:xfrm>
            <a:off x="8100392" y="2168860"/>
            <a:ext cx="360040" cy="14401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肘形接點 76"/>
          <p:cNvCxnSpPr>
            <a:stCxn id="55" idx="3"/>
            <a:endCxn id="56" idx="1"/>
          </p:cNvCxnSpPr>
          <p:nvPr/>
        </p:nvCxnSpPr>
        <p:spPr>
          <a:xfrm flipV="1">
            <a:off x="8084457" y="3609020"/>
            <a:ext cx="375975" cy="136465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6142991" y="1151051"/>
            <a:ext cx="2906690" cy="5028948"/>
          </a:xfrm>
          <a:prstGeom prst="rect">
            <a:avLst/>
          </a:prstGeom>
          <a:solidFill>
            <a:schemeClr val="tx2">
              <a:lumMod val="75000"/>
              <a:alpha val="3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483488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b="1" dirty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系統架構</a:t>
            </a:r>
            <a:r>
              <a:rPr lang="en-US" altLang="zh-TW" b="1" dirty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b="1" dirty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價值鏈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0" y="587727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6156176" y="594928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業主回饋</a:t>
            </a:r>
            <a:endParaRPr lang="zh-TW" altLang="en-US" sz="3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向右箭號 38"/>
          <p:cNvSpPr/>
          <p:nvPr/>
        </p:nvSpPr>
        <p:spPr>
          <a:xfrm>
            <a:off x="323528" y="1700808"/>
            <a:ext cx="5616624" cy="864096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圓角矩形 43"/>
          <p:cNvSpPr/>
          <p:nvPr/>
        </p:nvSpPr>
        <p:spPr>
          <a:xfrm>
            <a:off x="1547664" y="1268760"/>
            <a:ext cx="648072" cy="16561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教師課程初步規劃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圓角矩形 44"/>
          <p:cNvSpPr/>
          <p:nvPr/>
        </p:nvSpPr>
        <p:spPr>
          <a:xfrm>
            <a:off x="2555776" y="1268760"/>
            <a:ext cx="648072" cy="25202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組內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圓角矩形 45"/>
          <p:cNvSpPr/>
          <p:nvPr/>
        </p:nvSpPr>
        <p:spPr>
          <a:xfrm>
            <a:off x="3635896" y="1268760"/>
            <a:ext cx="648072" cy="25202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組間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圓角矩形 46"/>
          <p:cNvSpPr/>
          <p:nvPr/>
        </p:nvSpPr>
        <p:spPr>
          <a:xfrm>
            <a:off x="4644008" y="1268760"/>
            <a:ext cx="648072" cy="16561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課程建立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圓角矩形 47"/>
          <p:cNvSpPr/>
          <p:nvPr/>
        </p:nvSpPr>
        <p:spPr>
          <a:xfrm>
            <a:off x="808779" y="1268760"/>
            <a:ext cx="378845" cy="194421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綜合績效評估結果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179512" y="1196752"/>
            <a:ext cx="5904656" cy="2088232"/>
          </a:xfrm>
          <a:prstGeom prst="rect">
            <a:avLst/>
          </a:prstGeom>
          <a:solidFill>
            <a:schemeClr val="accent3">
              <a:lumMod val="75000"/>
              <a:alpha val="3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9" name="直線單箭頭接點 48"/>
          <p:cNvCxnSpPr/>
          <p:nvPr/>
        </p:nvCxnSpPr>
        <p:spPr>
          <a:xfrm>
            <a:off x="2411760" y="5047767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圓角矩形 36"/>
          <p:cNvSpPr/>
          <p:nvPr/>
        </p:nvSpPr>
        <p:spPr>
          <a:xfrm>
            <a:off x="2735796" y="4253745"/>
            <a:ext cx="720080" cy="15985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規劃達成目標流程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166327" y="3284984"/>
            <a:ext cx="5904656" cy="2879205"/>
          </a:xfrm>
          <a:prstGeom prst="rect">
            <a:avLst/>
          </a:prstGeom>
          <a:solidFill>
            <a:srgbClr val="DC130E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0" y="90872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endParaRPr lang="zh-TW" altLang="en-US" sz="32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075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/>
      <p:bldP spid="43" grpId="0"/>
      <p:bldP spid="86" grpId="0" animBg="1"/>
      <p:bldP spid="87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4139952" y="1484784"/>
            <a:ext cx="1656184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英語能力提升系統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1814094" y="2420888"/>
            <a:ext cx="1821802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英文課程協同規化</a:t>
            </a:r>
            <a:r>
              <a:rPr lang="en-US" altLang="zh-TW" sz="1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1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輔助系統</a:t>
            </a:r>
            <a:endParaRPr kumimoji="0" lang="zh-TW" alt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118350" y="2420888"/>
            <a:ext cx="1821802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學生個人目標管理系統</a:t>
            </a:r>
          </a:p>
        </p:txBody>
      </p:sp>
      <p:sp>
        <p:nvSpPr>
          <p:cNvPr id="16" name="矩形 15"/>
          <p:cNvSpPr/>
          <p:nvPr/>
        </p:nvSpPr>
        <p:spPr bwMode="auto">
          <a:xfrm>
            <a:off x="6588224" y="2420888"/>
            <a:ext cx="1821802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4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職場英語能力評估系統</a:t>
            </a:r>
          </a:p>
        </p:txBody>
      </p:sp>
      <p:cxnSp>
        <p:nvCxnSpPr>
          <p:cNvPr id="20" name="直線接點 19"/>
          <p:cNvCxnSpPr>
            <a:endCxn id="14" idx="0"/>
          </p:cNvCxnSpPr>
          <p:nvPr/>
        </p:nvCxnSpPr>
        <p:spPr bwMode="auto">
          <a:xfrm flipH="1">
            <a:off x="2724995" y="1484784"/>
            <a:ext cx="277232" cy="936104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線接點 20"/>
          <p:cNvCxnSpPr>
            <a:endCxn id="15" idx="0"/>
          </p:cNvCxnSpPr>
          <p:nvPr/>
        </p:nvCxnSpPr>
        <p:spPr bwMode="auto">
          <a:xfrm flipH="1">
            <a:off x="5029251" y="1412776"/>
            <a:ext cx="277232" cy="1008112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線接點 21"/>
          <p:cNvCxnSpPr>
            <a:endCxn id="16" idx="0"/>
          </p:cNvCxnSpPr>
          <p:nvPr/>
        </p:nvCxnSpPr>
        <p:spPr bwMode="auto">
          <a:xfrm flipH="1">
            <a:off x="7499125" y="1412776"/>
            <a:ext cx="277232" cy="1008112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橢圓 24"/>
          <p:cNvSpPr/>
          <p:nvPr/>
        </p:nvSpPr>
        <p:spPr bwMode="auto">
          <a:xfrm>
            <a:off x="251520" y="2492896"/>
            <a:ext cx="1331640" cy="504056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600" b="1" dirty="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</a:t>
            </a:r>
            <a:r>
              <a:rPr kumimoji="0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</a:p>
        </p:txBody>
      </p:sp>
      <p:graphicFrame>
        <p:nvGraphicFramePr>
          <p:cNvPr id="35" name="表格 34"/>
          <p:cNvGraphicFramePr>
            <a:graphicFrameLocks noGrp="1"/>
          </p:cNvGraphicFramePr>
          <p:nvPr/>
        </p:nvGraphicFramePr>
        <p:xfrm>
          <a:off x="179511" y="3429000"/>
          <a:ext cx="8424936" cy="33934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557551"/>
                <a:gridCol w="2123934"/>
                <a:gridCol w="2548720"/>
                <a:gridCol w="21947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使用角色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教師</a:t>
                      </a:r>
                      <a:r>
                        <a:rPr lang="en-US" altLang="zh-TW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&amp;</a:t>
                      </a:r>
                      <a:r>
                        <a:rPr lang="zh-TW" altLang="en-US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學生</a:t>
                      </a:r>
                      <a:endParaRPr lang="zh-TW" altLang="en-US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學生</a:t>
                      </a:r>
                      <a:endParaRPr lang="zh-TW" altLang="en-US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校友</a:t>
                      </a:r>
                      <a:r>
                        <a:rPr lang="en-US" altLang="zh-TW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&amp;</a:t>
                      </a:r>
                      <a:r>
                        <a:rPr lang="zh-TW" altLang="en-US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業主</a:t>
                      </a:r>
                      <a:endParaRPr lang="zh-TW" altLang="en-US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使用階段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開課前與開課期間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入學後即可使用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學生畢業後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功能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lang="zh-TW" altLang="en-US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協同建構課程</a:t>
                      </a:r>
                      <a:endParaRPr lang="en-US" altLang="zh-TW" sz="16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lang="zh-TW" altLang="en-US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在課程的分組討論上方便管理</a:t>
                      </a:r>
                      <a:endParaRPr lang="en-US" altLang="zh-TW" sz="16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3.</a:t>
                      </a:r>
                      <a:r>
                        <a:rPr lang="zh-TW" altLang="en-US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教師們共同分享、交流的平臺</a:t>
                      </a:r>
                      <a:endParaRPr lang="en-US" altLang="zh-TW" sz="16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4.</a:t>
                      </a:r>
                      <a:r>
                        <a:rPr lang="zh-TW" altLang="en-US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學生可以進行課程的組內組間討論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學生進行目標的管理</a:t>
                      </a:r>
                      <a:endParaRPr lang="en-US" altLang="zh-TW" sz="16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2.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提醒學生目標的實施進度</a:t>
                      </a:r>
                      <a:endParaRPr lang="en-US" altLang="zh-TW" sz="16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學習夥伴的尋找</a:t>
                      </a:r>
                      <a:endParaRPr lang="en-US" altLang="zh-TW" sz="16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4.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學習經驗的分享與交流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校友進行自我的英文學習成校評估</a:t>
                      </a:r>
                      <a:endParaRPr lang="en-US" altLang="zh-TW" sz="16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2.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業主可用些系統對台科大的學生進行評比，將意見回饋到學校</a:t>
                      </a:r>
                      <a:endParaRPr lang="en-US" altLang="zh-TW" sz="16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提後往後英文課程修正的依據、來源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標題 1"/>
          <p:cNvSpPr txBox="1">
            <a:spLocks/>
          </p:cNvSpPr>
          <p:nvPr/>
        </p:nvSpPr>
        <p:spPr>
          <a:xfrm>
            <a:off x="395536" y="269776"/>
            <a:ext cx="4834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b="1" smtClean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系統架構</a:t>
            </a:r>
            <a:r>
              <a:rPr lang="en-US" altLang="zh-TW" b="1" dirty="0" smtClean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b="1" smtClean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價值鏈</a:t>
            </a:r>
            <a:endParaRPr lang="zh-TW" altLang="en-US" b="1" dirty="0">
              <a:solidFill>
                <a:srgbClr val="FA26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08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b="1" dirty="0" smtClean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en-US" altLang="zh-TW" b="1" dirty="0" smtClean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IM</a:t>
            </a:r>
            <a:r>
              <a:rPr lang="zh-TW" altLang="en-US" b="1" dirty="0" smtClean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endParaRPr lang="zh-TW" altLang="en-US" b="1" dirty="0">
              <a:solidFill>
                <a:srgbClr val="FA26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9552" y="1700808"/>
            <a:ext cx="842493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英文課程</a:t>
            </a:r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協同</a:t>
            </a:r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r>
              <a:rPr lang="en-US" altLang="zh-TW" sz="2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輔助系統</a:t>
            </a:r>
          </a:p>
          <a:p>
            <a:pPr lvl="1"/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、知識建構的理念傳達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提升學校英文實力的共同願景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學生個人目標管理系統</a:t>
            </a:r>
          </a:p>
          <a:p>
            <a:pPr lvl="1"/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管理理念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的重要性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學生學習習慣的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職場英語能力評估系統</a:t>
            </a:r>
          </a:p>
          <a:p>
            <a:pPr lvl="1"/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業主的推廣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學校工作單位與業界持續密切的合作與溝通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844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b="1" dirty="0" smtClean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en-US" altLang="zh-TW" b="1" dirty="0" smtClean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IS/IT</a:t>
            </a:r>
            <a:r>
              <a:rPr lang="zh-TW" altLang="en-US" b="1" dirty="0" smtClean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endParaRPr lang="zh-TW" altLang="en-US" b="1" dirty="0">
              <a:solidFill>
                <a:srgbClr val="FA26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179512" y="5373216"/>
            <a:ext cx="8784976" cy="1080120"/>
          </a:xfrm>
          <a:prstGeom prst="roundRect">
            <a:avLst/>
          </a:prstGeom>
          <a:solidFill>
            <a:srgbClr val="89FF8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179512" y="3573016"/>
            <a:ext cx="8784976" cy="1080120"/>
          </a:xfrm>
          <a:prstGeom prst="roundRect">
            <a:avLst/>
          </a:prstGeom>
          <a:solidFill>
            <a:srgbClr val="89FF8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 bwMode="auto">
          <a:xfrm>
            <a:off x="179512" y="1844824"/>
            <a:ext cx="8784976" cy="1080120"/>
          </a:xfrm>
          <a:prstGeom prst="roundRect">
            <a:avLst/>
          </a:prstGeom>
          <a:solidFill>
            <a:srgbClr val="89FF8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419872" y="1988840"/>
            <a:ext cx="2376264" cy="7920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提升台科大英文競爭力，成為國際化人才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539552" y="3717032"/>
            <a:ext cx="237626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建構共同的教學理念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、方針與學習型組織建立</a:t>
            </a:r>
            <a:endParaRPr kumimoji="0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419872" y="3717032"/>
            <a:ext cx="2376264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學生自我目標規劃與自主學習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6372200" y="3717032"/>
            <a:ext cx="2376264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能針對業界培養國際化的人才</a:t>
            </a:r>
            <a:endParaRPr kumimoji="0" lang="zh-TW" altLang="en-US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539552" y="5517232"/>
            <a:ext cx="2376264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英文課程協同規化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輔助系統</a:t>
            </a:r>
            <a:endParaRPr kumimoji="0" lang="zh-TW" altLang="en-US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419872" y="5517232"/>
            <a:ext cx="2376264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學生個人目標管理系統</a:t>
            </a:r>
          </a:p>
        </p:txBody>
      </p:sp>
      <p:sp>
        <p:nvSpPr>
          <p:cNvPr id="16" name="矩形 15"/>
          <p:cNvSpPr/>
          <p:nvPr/>
        </p:nvSpPr>
        <p:spPr bwMode="auto">
          <a:xfrm>
            <a:off x="6372200" y="5517232"/>
            <a:ext cx="2376264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職場英語能力評估系統</a:t>
            </a:r>
          </a:p>
        </p:txBody>
      </p:sp>
      <p:cxnSp>
        <p:nvCxnSpPr>
          <p:cNvPr id="17" name="肘形接點 16"/>
          <p:cNvCxnSpPr>
            <a:stCxn id="10" idx="2"/>
            <a:endCxn id="11" idx="0"/>
          </p:cNvCxnSpPr>
          <p:nvPr/>
        </p:nvCxnSpPr>
        <p:spPr bwMode="auto">
          <a:xfrm rot="5400000">
            <a:off x="2699792" y="1808820"/>
            <a:ext cx="936104" cy="288032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肘形接點 17"/>
          <p:cNvCxnSpPr>
            <a:stCxn id="10" idx="2"/>
            <a:endCxn id="13" idx="0"/>
          </p:cNvCxnSpPr>
          <p:nvPr/>
        </p:nvCxnSpPr>
        <p:spPr bwMode="auto">
          <a:xfrm rot="16200000" flipH="1">
            <a:off x="5616116" y="1772816"/>
            <a:ext cx="936104" cy="295232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線接點 18"/>
          <p:cNvCxnSpPr>
            <a:stCxn id="10" idx="2"/>
            <a:endCxn id="12" idx="0"/>
          </p:cNvCxnSpPr>
          <p:nvPr/>
        </p:nvCxnSpPr>
        <p:spPr bwMode="auto">
          <a:xfrm>
            <a:off x="4608004" y="2780928"/>
            <a:ext cx="0" cy="9361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線接點 19"/>
          <p:cNvCxnSpPr>
            <a:stCxn id="11" idx="2"/>
            <a:endCxn id="14" idx="0"/>
          </p:cNvCxnSpPr>
          <p:nvPr/>
        </p:nvCxnSpPr>
        <p:spPr bwMode="auto">
          <a:xfrm>
            <a:off x="1727684" y="4581128"/>
            <a:ext cx="0" cy="936104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線接點 20"/>
          <p:cNvCxnSpPr>
            <a:stCxn id="12" idx="2"/>
            <a:endCxn id="15" idx="0"/>
          </p:cNvCxnSpPr>
          <p:nvPr/>
        </p:nvCxnSpPr>
        <p:spPr bwMode="auto">
          <a:xfrm>
            <a:off x="4608004" y="4509120"/>
            <a:ext cx="0" cy="1008112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線接點 21"/>
          <p:cNvCxnSpPr>
            <a:stCxn id="13" idx="2"/>
            <a:endCxn id="16" idx="0"/>
          </p:cNvCxnSpPr>
          <p:nvPr/>
        </p:nvCxnSpPr>
        <p:spPr bwMode="auto">
          <a:xfrm>
            <a:off x="7560332" y="4509120"/>
            <a:ext cx="0" cy="1008112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橢圓 22"/>
          <p:cNvSpPr/>
          <p:nvPr/>
        </p:nvSpPr>
        <p:spPr bwMode="auto">
          <a:xfrm>
            <a:off x="0" y="1700808"/>
            <a:ext cx="1691680" cy="5040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共同願景</a:t>
            </a:r>
          </a:p>
        </p:txBody>
      </p:sp>
      <p:sp>
        <p:nvSpPr>
          <p:cNvPr id="24" name="橢圓 23"/>
          <p:cNvSpPr/>
          <p:nvPr/>
        </p:nvSpPr>
        <p:spPr bwMode="auto">
          <a:xfrm>
            <a:off x="0" y="3140968"/>
            <a:ext cx="1691680" cy="504056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IS</a:t>
            </a:r>
            <a:r>
              <a:rPr kumimoji="0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</a:p>
        </p:txBody>
      </p:sp>
      <p:sp>
        <p:nvSpPr>
          <p:cNvPr id="25" name="橢圓 24"/>
          <p:cNvSpPr/>
          <p:nvPr/>
        </p:nvSpPr>
        <p:spPr bwMode="auto">
          <a:xfrm>
            <a:off x="0" y="4941168"/>
            <a:ext cx="1691680" cy="504056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IT</a:t>
            </a:r>
            <a:r>
              <a:rPr kumimoji="0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</a:p>
        </p:txBody>
      </p:sp>
      <p:cxnSp>
        <p:nvCxnSpPr>
          <p:cNvPr id="26" name="直線接點 25"/>
          <p:cNvCxnSpPr>
            <a:endCxn id="15" idx="0"/>
          </p:cNvCxnSpPr>
          <p:nvPr/>
        </p:nvCxnSpPr>
        <p:spPr bwMode="auto">
          <a:xfrm>
            <a:off x="4608004" y="4509120"/>
            <a:ext cx="0" cy="10081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直線接點 26"/>
          <p:cNvCxnSpPr>
            <a:endCxn id="16" idx="0"/>
          </p:cNvCxnSpPr>
          <p:nvPr/>
        </p:nvCxnSpPr>
        <p:spPr bwMode="auto">
          <a:xfrm>
            <a:off x="7560332" y="4509120"/>
            <a:ext cx="0" cy="10081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線接點 28"/>
          <p:cNvCxnSpPr>
            <a:endCxn id="14" idx="0"/>
          </p:cNvCxnSpPr>
          <p:nvPr/>
        </p:nvCxnSpPr>
        <p:spPr bwMode="auto">
          <a:xfrm>
            <a:off x="1727684" y="4581128"/>
            <a:ext cx="0" cy="9361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08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b="1" dirty="0" smtClean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再造架構</a:t>
            </a:r>
            <a:endParaRPr lang="zh-TW" altLang="en-US" b="1" dirty="0">
              <a:solidFill>
                <a:srgbClr val="FA26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0" name="資料庫圖表 19"/>
          <p:cNvGraphicFramePr/>
          <p:nvPr>
            <p:extLst>
              <p:ext uri="{D42A27DB-BD31-4B8C-83A1-F6EECF244321}">
                <p14:modId xmlns:p14="http://schemas.microsoft.com/office/powerpoint/2010/main" val="2891338346"/>
              </p:ext>
            </p:extLst>
          </p:nvPr>
        </p:nvGraphicFramePr>
        <p:xfrm>
          <a:off x="1547664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74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07C46-2D3C-46A1-B9F2-C1B19CA70B52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defRPr/>
              </a:pPr>
              <a:t>18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1973" name="Text Box 37"/>
          <p:cNvSpPr txBox="1">
            <a:spLocks noChangeArrowheads="1"/>
          </p:cNvSpPr>
          <p:nvPr/>
        </p:nvSpPr>
        <p:spPr bwMode="auto">
          <a:xfrm>
            <a:off x="4067175" y="1844675"/>
            <a:ext cx="1873250" cy="707886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 dirty="0" smtClean="0">
                <a:solidFill>
                  <a:srgbClr val="1C1BF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英文課程進行合宜的分群</a:t>
            </a:r>
            <a:endParaRPr lang="zh-TW" altLang="en-US" sz="2000" b="1" dirty="0">
              <a:solidFill>
                <a:srgbClr val="1C1BF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1976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187450" y="5225534"/>
            <a:ext cx="7272338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1978" name="Text Box 4"/>
          <p:cNvSpPr txBox="1">
            <a:spLocks noChangeArrowheads="1"/>
          </p:cNvSpPr>
          <p:nvPr/>
        </p:nvSpPr>
        <p:spPr bwMode="auto">
          <a:xfrm>
            <a:off x="228600" y="4114800"/>
            <a:ext cx="838200" cy="711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思想改造</a:t>
            </a:r>
          </a:p>
        </p:txBody>
      </p:sp>
      <p:sp>
        <p:nvSpPr>
          <p:cNvPr id="211979" name="Text Box 5"/>
          <p:cNvSpPr txBox="1">
            <a:spLocks noChangeArrowheads="1"/>
          </p:cNvSpPr>
          <p:nvPr/>
        </p:nvSpPr>
        <p:spPr bwMode="auto">
          <a:xfrm>
            <a:off x="228600" y="2895600"/>
            <a:ext cx="838200" cy="711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管理改造</a:t>
            </a:r>
          </a:p>
        </p:txBody>
      </p:sp>
      <p:sp>
        <p:nvSpPr>
          <p:cNvPr id="211980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838200" cy="711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實體改造</a:t>
            </a:r>
          </a:p>
        </p:txBody>
      </p:sp>
      <p:sp>
        <p:nvSpPr>
          <p:cNvPr id="211981" name="Text Box 7"/>
          <p:cNvSpPr txBox="1">
            <a:spLocks noChangeArrowheads="1"/>
          </p:cNvSpPr>
          <p:nvPr/>
        </p:nvSpPr>
        <p:spPr bwMode="auto">
          <a:xfrm>
            <a:off x="1371600" y="5181600"/>
            <a:ext cx="1524000" cy="406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經營典範</a:t>
            </a:r>
          </a:p>
        </p:txBody>
      </p:sp>
      <p:sp>
        <p:nvSpPr>
          <p:cNvPr id="211982" name="Text Box 8"/>
          <p:cNvSpPr txBox="1">
            <a:spLocks noChangeArrowheads="1"/>
          </p:cNvSpPr>
          <p:nvPr/>
        </p:nvSpPr>
        <p:spPr bwMode="auto">
          <a:xfrm>
            <a:off x="4191000" y="5181600"/>
            <a:ext cx="1524000" cy="406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管理典範</a:t>
            </a:r>
          </a:p>
        </p:txBody>
      </p:sp>
      <p:sp>
        <p:nvSpPr>
          <p:cNvPr id="211983" name="Text Box 9"/>
          <p:cNvSpPr txBox="1">
            <a:spLocks noChangeArrowheads="1"/>
          </p:cNvSpPr>
          <p:nvPr/>
        </p:nvSpPr>
        <p:spPr bwMode="auto">
          <a:xfrm>
            <a:off x="6659563" y="5157788"/>
            <a:ext cx="1524000" cy="406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科技典範</a:t>
            </a:r>
          </a:p>
        </p:txBody>
      </p:sp>
      <p:sp>
        <p:nvSpPr>
          <p:cNvPr id="211984" name="Text Box 10"/>
          <p:cNvSpPr txBox="1">
            <a:spLocks noChangeArrowheads="1"/>
          </p:cNvSpPr>
          <p:nvPr/>
        </p:nvSpPr>
        <p:spPr bwMode="auto">
          <a:xfrm>
            <a:off x="1143000" y="1828800"/>
            <a:ext cx="2362200" cy="4064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 dirty="0" smtClean="0">
                <a:solidFill>
                  <a:srgbClr val="1C1BF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新增英文學習中心</a:t>
            </a:r>
            <a:endParaRPr lang="zh-TW" altLang="en-US" sz="2000" b="1" dirty="0">
              <a:solidFill>
                <a:srgbClr val="1C1BF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1985" name="Text Box 11"/>
          <p:cNvSpPr txBox="1">
            <a:spLocks noChangeArrowheads="1"/>
          </p:cNvSpPr>
          <p:nvPr/>
        </p:nvSpPr>
        <p:spPr bwMode="auto">
          <a:xfrm>
            <a:off x="1187450" y="3048000"/>
            <a:ext cx="231775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 dirty="0" smtClean="0">
                <a:solidFill>
                  <a:srgbClr val="1C1BF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與業界合作 ，進行課程安排</a:t>
            </a:r>
            <a:endParaRPr lang="zh-TW" altLang="en-US" sz="2000" b="1" dirty="0">
              <a:solidFill>
                <a:srgbClr val="1C1BF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1986" name="Text Box 12"/>
          <p:cNvSpPr txBox="1">
            <a:spLocks noChangeArrowheads="1"/>
          </p:cNvSpPr>
          <p:nvPr/>
        </p:nvSpPr>
        <p:spPr bwMode="auto">
          <a:xfrm>
            <a:off x="1143000" y="4267200"/>
            <a:ext cx="2286000" cy="406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 dirty="0" smtClean="0">
                <a:solidFill>
                  <a:srgbClr val="1C1BF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建立英文學習文化</a:t>
            </a:r>
            <a:endParaRPr lang="zh-TW" altLang="en-US" sz="2000" b="1" dirty="0">
              <a:solidFill>
                <a:srgbClr val="1C1BF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1987" name="Text Box 13"/>
          <p:cNvSpPr txBox="1">
            <a:spLocks noChangeArrowheads="1"/>
          </p:cNvSpPr>
          <p:nvPr/>
        </p:nvSpPr>
        <p:spPr bwMode="auto">
          <a:xfrm>
            <a:off x="4067175" y="3068638"/>
            <a:ext cx="1905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B1FD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 dirty="0" smtClean="0">
                <a:solidFill>
                  <a:srgbClr val="1C1BF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個人、組內、組間的實施</a:t>
            </a:r>
            <a:endParaRPr lang="zh-TW" altLang="en-US" sz="2000" b="1" dirty="0">
              <a:solidFill>
                <a:srgbClr val="1C1BF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1989" name="Text Box 15"/>
          <p:cNvSpPr txBox="1">
            <a:spLocks noChangeArrowheads="1"/>
          </p:cNvSpPr>
          <p:nvPr/>
        </p:nvSpPr>
        <p:spPr bwMode="auto">
          <a:xfrm>
            <a:off x="3962400" y="4267200"/>
            <a:ext cx="1981200" cy="406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B1FD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 dirty="0" smtClean="0">
                <a:solidFill>
                  <a:srgbClr val="1C1BF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學習型組織</a:t>
            </a:r>
            <a:endParaRPr lang="zh-TW" altLang="en-US" sz="2000" b="1" dirty="0">
              <a:solidFill>
                <a:srgbClr val="1C1BF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1990" name="Text Box 16"/>
          <p:cNvSpPr txBox="1">
            <a:spLocks noChangeArrowheads="1"/>
          </p:cNvSpPr>
          <p:nvPr/>
        </p:nvSpPr>
        <p:spPr bwMode="auto">
          <a:xfrm>
            <a:off x="6477000" y="1828800"/>
            <a:ext cx="1982788" cy="707886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 dirty="0" smtClean="0">
                <a:solidFill>
                  <a:srgbClr val="1C1BF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數位學習資源的整合</a:t>
            </a:r>
            <a:endParaRPr lang="zh-TW" altLang="en-US" sz="2000" b="1" dirty="0">
              <a:solidFill>
                <a:srgbClr val="1C1BF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1991" name="Text Box 18"/>
          <p:cNvSpPr txBox="1">
            <a:spLocks noChangeArrowheads="1"/>
          </p:cNvSpPr>
          <p:nvPr/>
        </p:nvSpPr>
        <p:spPr bwMode="auto">
          <a:xfrm>
            <a:off x="6477000" y="4267200"/>
            <a:ext cx="198278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 dirty="0" smtClean="0">
                <a:solidFill>
                  <a:srgbClr val="1C1BF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數位化的知識建構</a:t>
            </a:r>
            <a:endParaRPr lang="zh-TW" altLang="en-US" sz="2000" b="1" dirty="0">
              <a:solidFill>
                <a:srgbClr val="1C1BF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1992" name="Line 19"/>
          <p:cNvSpPr>
            <a:spLocks noChangeShapeType="1"/>
          </p:cNvSpPr>
          <p:nvPr/>
        </p:nvSpPr>
        <p:spPr bwMode="auto">
          <a:xfrm>
            <a:off x="2286000" y="2286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1993" name="Line 20"/>
          <p:cNvSpPr>
            <a:spLocks noChangeShapeType="1"/>
          </p:cNvSpPr>
          <p:nvPr/>
        </p:nvSpPr>
        <p:spPr bwMode="auto">
          <a:xfrm>
            <a:off x="2286000" y="3755886"/>
            <a:ext cx="0" cy="5113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1994" name="Line 21"/>
          <p:cNvSpPr>
            <a:spLocks noChangeShapeType="1"/>
          </p:cNvSpPr>
          <p:nvPr/>
        </p:nvSpPr>
        <p:spPr bwMode="auto">
          <a:xfrm>
            <a:off x="4953000" y="2552560"/>
            <a:ext cx="0" cy="4954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1995" name="Line 22"/>
          <p:cNvSpPr>
            <a:spLocks noChangeShapeType="1"/>
          </p:cNvSpPr>
          <p:nvPr/>
        </p:nvSpPr>
        <p:spPr bwMode="auto">
          <a:xfrm>
            <a:off x="4953000" y="3776524"/>
            <a:ext cx="0" cy="4906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1996" name="Line 23"/>
          <p:cNvSpPr>
            <a:spLocks noChangeShapeType="1"/>
          </p:cNvSpPr>
          <p:nvPr/>
        </p:nvSpPr>
        <p:spPr bwMode="auto">
          <a:xfrm>
            <a:off x="7524750" y="227647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1997" name="Line 24"/>
          <p:cNvSpPr>
            <a:spLocks noChangeShapeType="1"/>
          </p:cNvSpPr>
          <p:nvPr/>
        </p:nvSpPr>
        <p:spPr bwMode="auto">
          <a:xfrm>
            <a:off x="7524750" y="350043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1998" name="Line 25"/>
          <p:cNvSpPr>
            <a:spLocks noChangeShapeType="1"/>
          </p:cNvSpPr>
          <p:nvPr/>
        </p:nvSpPr>
        <p:spPr bwMode="auto">
          <a:xfrm>
            <a:off x="3505200" y="2057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1999" name="Line 26"/>
          <p:cNvSpPr>
            <a:spLocks noChangeShapeType="1"/>
          </p:cNvSpPr>
          <p:nvPr/>
        </p:nvSpPr>
        <p:spPr bwMode="auto">
          <a:xfrm>
            <a:off x="3505200" y="3276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2000" name="Line 27"/>
          <p:cNvSpPr>
            <a:spLocks noChangeShapeType="1"/>
          </p:cNvSpPr>
          <p:nvPr/>
        </p:nvSpPr>
        <p:spPr bwMode="auto">
          <a:xfrm>
            <a:off x="3429000" y="4495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2001" name="Line 28"/>
          <p:cNvSpPr>
            <a:spLocks noChangeShapeType="1"/>
          </p:cNvSpPr>
          <p:nvPr/>
        </p:nvSpPr>
        <p:spPr bwMode="auto">
          <a:xfrm>
            <a:off x="5943600" y="2057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2002" name="Line 29"/>
          <p:cNvSpPr>
            <a:spLocks noChangeShapeType="1"/>
          </p:cNvSpPr>
          <p:nvPr/>
        </p:nvSpPr>
        <p:spPr bwMode="auto">
          <a:xfrm>
            <a:off x="5943600" y="3276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2003" name="Line 30"/>
          <p:cNvSpPr>
            <a:spLocks noChangeShapeType="1"/>
          </p:cNvSpPr>
          <p:nvPr/>
        </p:nvSpPr>
        <p:spPr bwMode="auto">
          <a:xfrm>
            <a:off x="5943600" y="4495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2004" name="Line 31"/>
          <p:cNvSpPr>
            <a:spLocks noChangeShapeType="1"/>
          </p:cNvSpPr>
          <p:nvPr/>
        </p:nvSpPr>
        <p:spPr bwMode="auto">
          <a:xfrm>
            <a:off x="3505200" y="2286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2005" name="Line 32"/>
          <p:cNvSpPr>
            <a:spLocks noChangeShapeType="1"/>
          </p:cNvSpPr>
          <p:nvPr/>
        </p:nvSpPr>
        <p:spPr bwMode="auto">
          <a:xfrm>
            <a:off x="5943600" y="35052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2006" name="Line 33"/>
          <p:cNvSpPr>
            <a:spLocks noChangeShapeType="1"/>
          </p:cNvSpPr>
          <p:nvPr/>
        </p:nvSpPr>
        <p:spPr bwMode="auto">
          <a:xfrm flipH="1">
            <a:off x="5943600" y="2286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2007" name="Line 34"/>
          <p:cNvSpPr>
            <a:spLocks noChangeShapeType="1"/>
          </p:cNvSpPr>
          <p:nvPr/>
        </p:nvSpPr>
        <p:spPr bwMode="auto">
          <a:xfrm flipH="1">
            <a:off x="3352800" y="35052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2008" name="Text Box 39"/>
          <p:cNvSpPr txBox="1">
            <a:spLocks noChangeArrowheads="1"/>
          </p:cNvSpPr>
          <p:nvPr/>
        </p:nvSpPr>
        <p:spPr bwMode="auto">
          <a:xfrm>
            <a:off x="6477000" y="3068638"/>
            <a:ext cx="1982788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 dirty="0" smtClean="0">
                <a:solidFill>
                  <a:srgbClr val="1C1BF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數位化課程建置與學習活動安排</a:t>
            </a:r>
            <a:endParaRPr lang="zh-TW" altLang="en-US" sz="2000" b="1" dirty="0">
              <a:solidFill>
                <a:srgbClr val="1C1BF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" name="直線接點 2"/>
          <p:cNvCxnSpPr/>
          <p:nvPr/>
        </p:nvCxnSpPr>
        <p:spPr>
          <a:xfrm>
            <a:off x="1371600" y="980728"/>
            <a:ext cx="7520880" cy="5256584"/>
          </a:xfrm>
          <a:prstGeom prst="line">
            <a:avLst/>
          </a:prstGeom>
          <a:ln w="889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b="1" dirty="0" smtClean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再造</a:t>
            </a:r>
            <a:r>
              <a:rPr lang="en-US" altLang="zh-TW" b="1" dirty="0" smtClean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認知期</a:t>
            </a:r>
            <a:endParaRPr lang="zh-TW" altLang="en-US" b="1" dirty="0">
              <a:solidFill>
                <a:srgbClr val="FA26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881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b="1" dirty="0" smtClean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再造</a:t>
            </a:r>
            <a:r>
              <a:rPr lang="en-US" altLang="zh-TW" b="1" dirty="0" smtClean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準備期</a:t>
            </a:r>
            <a:endParaRPr lang="zh-TW" altLang="en-US" b="1" dirty="0">
              <a:solidFill>
                <a:srgbClr val="FA26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57200" y="1974850"/>
            <a:ext cx="77716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共享價值觀及願景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hare Value)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(1)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讓台科成為專門培養具備良好外語力學生的搖籃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(2)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在校園建立出屬於台科的英語學習文化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(3)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讓台科在大專院校中，更具有國際競爭力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領導風格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tyle)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(1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充份授權予語教中心去執行相關的推動計劃與風氣的建立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人員素質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taff)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(1)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培養學生自主學習英文的習慣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(2)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輔導教師使用協同建構的方式進行課程規劃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(3)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教師與學生對於學習型組織的觀念建立、實作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33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14575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6000" b="1" dirty="0" smtClean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index</a:t>
            </a:r>
            <a:endParaRPr lang="zh-TW" altLang="en-US" sz="6000" b="1" dirty="0" smtClean="0">
              <a:solidFill>
                <a:srgbClr val="FA26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9" name="文字方塊 3"/>
          <p:cNvSpPr txBox="1">
            <a:spLocks noChangeArrowheads="1"/>
          </p:cNvSpPr>
          <p:nvPr/>
        </p:nvSpPr>
        <p:spPr bwMode="auto">
          <a:xfrm>
            <a:off x="1058862" y="1700213"/>
            <a:ext cx="315309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動機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&amp;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目的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系統架構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&amp;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系統分析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400" b="1" dirty="0">
                <a:solidFill>
                  <a:schemeClr val="bg1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en-US" altLang="zh-TW" sz="2400" b="1" dirty="0">
                <a:solidFill>
                  <a:schemeClr val="bg1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demo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2400" b="1" dirty="0">
                <a:solidFill>
                  <a:schemeClr val="bg1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結論及未來</a:t>
            </a:r>
            <a:r>
              <a:rPr lang="zh-TW" altLang="en-US" sz="2400" b="1" dirty="0" smtClean="0">
                <a:solidFill>
                  <a:schemeClr val="bg1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展望</a:t>
            </a:r>
            <a:endParaRPr lang="en-US" altLang="zh-TW" sz="2400" b="1" dirty="0" smtClean="0">
              <a:solidFill>
                <a:schemeClr val="bg1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引用出處</a:t>
            </a:r>
          </a:p>
        </p:txBody>
      </p:sp>
      <p:pic>
        <p:nvPicPr>
          <p:cNvPr id="4101" name="Picture 2" descr="C:\Users\applecalia\Desktop\The_REAL_Rainbow_Babies拷貝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5013176"/>
            <a:ext cx="46513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64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b="1" dirty="0" smtClean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再造</a:t>
            </a:r>
            <a:r>
              <a:rPr lang="en-US" altLang="zh-TW" b="1" dirty="0" smtClean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執行期</a:t>
            </a:r>
            <a:endParaRPr lang="zh-TW" altLang="en-US" b="1" dirty="0">
              <a:solidFill>
                <a:srgbClr val="FA26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57200" y="1974850"/>
            <a:ext cx="777168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ystems)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-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建立相關的規章、行政、教學流程系統，讓學習英文能更有系統、效率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組織結構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tructure)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-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語教中心需成立一個專門輔導使用本系統的小組，並同擔任維運的工作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任務技能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kill)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-  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透過目標管理，學生能更掌握自己英文學習的狀況，達到英文能力提升的效果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- 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透過協同課程建構，教師們在課程安排上更能互相交流、配合，達到教學品質的提升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trategy)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-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讓學生與英語課程能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相輔相成，學生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與英文課程都能同時成長的目的，進而提升台科大的外語競爭力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33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b="1" dirty="0" smtClean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再造</a:t>
            </a:r>
            <a:r>
              <a:rPr lang="en-US" altLang="zh-TW" b="1" dirty="0" smtClean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評定期</a:t>
            </a:r>
            <a:endParaRPr lang="zh-TW" altLang="en-US" b="1" dirty="0">
              <a:solidFill>
                <a:srgbClr val="FA26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57200" y="1340768"/>
            <a:ext cx="7643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運用職場能力評估系統，將在業界工作的校友對自己英文程度的自評，與業主對台科大學生在職場的外文能力表現，做出綜合的學習績效評估。追蹤學生表現外，更可瞭解出學、用之間的落差。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再根據上述的綜合績效評估，對學校的課程進行更進一步修正與調整。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8" name="Picture 4" descr="Engli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821" y="5051110"/>
            <a:ext cx="3805243" cy="1728192"/>
          </a:xfrm>
          <a:prstGeom prst="rect">
            <a:avLst/>
          </a:prstGeom>
          <a:noFill/>
        </p:spPr>
      </p:pic>
      <p:grpSp>
        <p:nvGrpSpPr>
          <p:cNvPr id="5" name="群組 4"/>
          <p:cNvGrpSpPr/>
          <p:nvPr/>
        </p:nvGrpSpPr>
        <p:grpSpPr>
          <a:xfrm>
            <a:off x="3563888" y="3698774"/>
            <a:ext cx="2356833" cy="2034832"/>
            <a:chOff x="5535854" y="756033"/>
            <a:chExt cx="3432887" cy="275083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35854" y="1215027"/>
              <a:ext cx="3432887" cy="2291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文字方塊 8"/>
            <p:cNvSpPr txBox="1"/>
            <p:nvPr/>
          </p:nvSpPr>
          <p:spPr>
            <a:xfrm>
              <a:off x="5956501" y="756033"/>
              <a:ext cx="2492786" cy="532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學生個人成效</a:t>
              </a:r>
              <a:endParaRPr lang="zh-TW" altLang="en-US" dirty="0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6041037" y="4563635"/>
            <a:ext cx="2656187" cy="2270379"/>
            <a:chOff x="8122290" y="3314508"/>
            <a:chExt cx="3877216" cy="3092087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290" y="3758275"/>
              <a:ext cx="3877216" cy="2648320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9214953" y="3314508"/>
              <a:ext cx="1678916" cy="47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職場成效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133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763713" y="3933825"/>
            <a:ext cx="6011862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5400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5400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en-US" altLang="zh-TW" sz="5400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demo</a:t>
            </a:r>
            <a:endParaRPr lang="zh-TW" altLang="en-US" sz="5400" b="1" dirty="0" smtClean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15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b="1" dirty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en-US" altLang="zh-TW" b="1" dirty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demo</a:t>
            </a:r>
            <a:endParaRPr lang="zh-TW" altLang="en-US" b="1" dirty="0">
              <a:solidFill>
                <a:srgbClr val="FA26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/>
          <a:stretch/>
        </p:blipFill>
        <p:spPr>
          <a:xfrm>
            <a:off x="1907704" y="1556792"/>
            <a:ext cx="5770984" cy="500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7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/>
          <a:srcRect l="5113" t="10133" r="6295" b="4228"/>
          <a:stretch/>
        </p:blipFill>
        <p:spPr>
          <a:xfrm>
            <a:off x="311111" y="1145998"/>
            <a:ext cx="7049165" cy="5451354"/>
          </a:xfrm>
          <a:prstGeom prst="rect">
            <a:avLst/>
          </a:prstGeom>
        </p:spPr>
      </p:pic>
      <p:pic>
        <p:nvPicPr>
          <p:cNvPr id="14" name="Picture 2" descr="C:\Users\applecalia\Desktop\The_REAL_Rainbow_Babies拷貝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238743"/>
            <a:ext cx="3776663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b="1" dirty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en-US" altLang="zh-TW" b="1" dirty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demo</a:t>
            </a:r>
            <a:endParaRPr lang="zh-TW" altLang="en-US" b="1" dirty="0">
              <a:solidFill>
                <a:srgbClr val="FA26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/>
          <a:srcRect l="5035" t="10124" r="6358" b="11841"/>
          <a:stretch/>
        </p:blipFill>
        <p:spPr>
          <a:xfrm>
            <a:off x="2483768" y="-70538"/>
            <a:ext cx="6336704" cy="4464496"/>
          </a:xfrm>
          <a:prstGeom prst="rect">
            <a:avLst/>
          </a:prstGeom>
        </p:spPr>
      </p:pic>
      <p:cxnSp>
        <p:nvCxnSpPr>
          <p:cNvPr id="7" name="直線單箭頭接點 6"/>
          <p:cNvCxnSpPr>
            <a:endCxn id="2" idx="1"/>
          </p:cNvCxnSpPr>
          <p:nvPr/>
        </p:nvCxnSpPr>
        <p:spPr>
          <a:xfrm flipV="1">
            <a:off x="1547664" y="2161710"/>
            <a:ext cx="936104" cy="7632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 cstate="print"/>
          <a:srcRect l="4958" t="11133" r="5963" b="8284"/>
          <a:stretch/>
        </p:blipFill>
        <p:spPr>
          <a:xfrm>
            <a:off x="2537946" y="2429896"/>
            <a:ext cx="6156231" cy="4455166"/>
          </a:xfrm>
          <a:prstGeom prst="rect">
            <a:avLst/>
          </a:prstGeom>
        </p:spPr>
      </p:pic>
      <p:cxnSp>
        <p:nvCxnSpPr>
          <p:cNvPr id="13" name="直線單箭頭接點 12"/>
          <p:cNvCxnSpPr/>
          <p:nvPr/>
        </p:nvCxnSpPr>
        <p:spPr>
          <a:xfrm>
            <a:off x="1547664" y="3153223"/>
            <a:ext cx="972107" cy="15042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64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b="1" dirty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en-US" altLang="zh-TW" b="1" dirty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demo</a:t>
            </a:r>
            <a:endParaRPr lang="zh-TW" altLang="en-US" b="1" dirty="0">
              <a:solidFill>
                <a:srgbClr val="FA26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5569859" cy="38862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矩形 7"/>
          <p:cNvSpPr/>
          <p:nvPr/>
        </p:nvSpPr>
        <p:spPr>
          <a:xfrm>
            <a:off x="251520" y="1268760"/>
            <a:ext cx="6048672" cy="4847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-50541" y="3501008"/>
            <a:ext cx="9447078" cy="2520280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3042" y="4309510"/>
            <a:ext cx="7458075" cy="1209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10" name="弧形接點 9"/>
          <p:cNvCxnSpPr>
            <a:stCxn id="8" idx="3"/>
          </p:cNvCxnSpPr>
          <p:nvPr/>
        </p:nvCxnSpPr>
        <p:spPr>
          <a:xfrm>
            <a:off x="6300192" y="1511122"/>
            <a:ext cx="1008112" cy="2709966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59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124" y="1268760"/>
            <a:ext cx="4298476" cy="28936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0087" y="2124067"/>
            <a:ext cx="4162425" cy="4076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文字方塊 11"/>
          <p:cNvSpPr txBox="1"/>
          <p:nvPr/>
        </p:nvSpPr>
        <p:spPr>
          <a:xfrm>
            <a:off x="755576" y="4280088"/>
            <a:ext cx="220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1.</a:t>
            </a:r>
            <a:r>
              <a:rPr lang="zh-TW" altLang="en-US" b="1" dirty="0" smtClean="0"/>
              <a:t>校友填寫相關問卷</a:t>
            </a:r>
            <a:endParaRPr lang="en-US" altLang="zh-TW" b="1" dirty="0" smtClean="0"/>
          </a:p>
          <a:p>
            <a:endParaRPr lang="en-US" altLang="zh-TW" b="1" dirty="0" smtClean="0"/>
          </a:p>
        </p:txBody>
      </p:sp>
      <p:sp>
        <p:nvSpPr>
          <p:cNvPr id="13" name="文字方塊 12"/>
          <p:cNvSpPr txBox="1"/>
          <p:nvPr/>
        </p:nvSpPr>
        <p:spPr>
          <a:xfrm>
            <a:off x="2017845" y="6194567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2.</a:t>
            </a:r>
            <a:r>
              <a:rPr lang="zh-TW" altLang="en-US" b="1" dirty="0"/>
              <a:t>系統繪製出相關圖表已供</a:t>
            </a:r>
            <a:r>
              <a:rPr lang="zh-TW" altLang="en-US" b="1" dirty="0" smtClean="0"/>
              <a:t>決策者參考</a:t>
            </a:r>
            <a:r>
              <a:rPr lang="zh-TW" altLang="en-US" b="1" dirty="0"/>
              <a:t>使用</a:t>
            </a:r>
          </a:p>
          <a:p>
            <a:endParaRPr lang="zh-TW" altLang="en-US" dirty="0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b="1" dirty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en-US" altLang="zh-TW" b="1" dirty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demo</a:t>
            </a:r>
            <a:endParaRPr lang="zh-TW" altLang="en-US" b="1" dirty="0">
              <a:solidFill>
                <a:srgbClr val="FA26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272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763713" y="3933825"/>
            <a:ext cx="6011862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5400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5400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結論及未來展望</a:t>
            </a:r>
          </a:p>
        </p:txBody>
      </p:sp>
    </p:spTree>
    <p:extLst>
      <p:ext uri="{BB962C8B-B14F-4D97-AF65-F5344CB8AC3E}">
        <p14:creationId xmlns:p14="http://schemas.microsoft.com/office/powerpoint/2010/main" val="319804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b="1" dirty="0" smtClean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結論及未來展望</a:t>
            </a:r>
            <a:endParaRPr lang="zh-TW" altLang="en-US" b="1" dirty="0">
              <a:solidFill>
                <a:srgbClr val="FA26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9552" y="1700808"/>
            <a:ext cx="84249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系統的知識建構與循環</a:t>
            </a:r>
            <a:endParaRPr lang="en-US" altLang="zh-TW" sz="24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系統囊括了老師、學生的課程建構與學習流程，並且與業界接軌，不會產生百年一綱的情況，能培養目前世界產業界所需的國際化人材。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改善學生修課的習慣與認知</a:t>
            </a:r>
          </a:p>
          <a:p>
            <a:pPr lvl="1"/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讓學生修英文課，不在只是為了學分、畢業，而是在目標管理的過程中，讓學生學會自我學習與挑戰，讓學生未來走出校園更有競爭力及企圖心。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學習型組織</a:t>
            </a:r>
          </a:p>
          <a:p>
            <a:pPr lvl="1"/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不論是在教師的協同課程建構，還是學生上課的方式，都希望在學校建立學習型組織，讓人與人之間知識交流更頻繁，更能容納更多元的知識，聚集更多的手電筒，讓台科大成為照亮台灣未來的探照燈。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844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763713" y="3933825"/>
            <a:ext cx="5040312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zh-TW" sz="5400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5400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出處引用</a:t>
            </a:r>
          </a:p>
        </p:txBody>
      </p:sp>
    </p:spTree>
    <p:extLst>
      <p:ext uri="{BB962C8B-B14F-4D97-AF65-F5344CB8AC3E}">
        <p14:creationId xmlns:p14="http://schemas.microsoft.com/office/powerpoint/2010/main" val="32079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763713" y="3933825"/>
            <a:ext cx="5040312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5400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5400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動機和目的</a:t>
            </a:r>
          </a:p>
        </p:txBody>
      </p:sp>
    </p:spTree>
    <p:extLst>
      <p:ext uri="{BB962C8B-B14F-4D97-AF65-F5344CB8AC3E}">
        <p14:creationId xmlns:p14="http://schemas.microsoft.com/office/powerpoint/2010/main" val="3904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b="1" dirty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出處引用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39552" y="1700808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ea typeface="新細明體" charset="-120"/>
              </a:rPr>
              <a:t>台灣</a:t>
            </a:r>
            <a:r>
              <a:rPr lang="en-US" altLang="zh-TW" dirty="0">
                <a:ea typeface="新細明體" charset="-120"/>
              </a:rPr>
              <a:t>1000</a:t>
            </a:r>
            <a:r>
              <a:rPr lang="zh-TW" altLang="en-US" dirty="0">
                <a:ea typeface="新細明體" charset="-120"/>
              </a:rPr>
              <a:t>大企業員工英語能力需求調查報告</a:t>
            </a:r>
            <a:endParaRPr lang="en-US" altLang="zh-TW" dirty="0">
              <a:ea typeface="新細明體" charset="-120"/>
            </a:endParaRPr>
          </a:p>
          <a:p>
            <a:r>
              <a:rPr lang="en-US" altLang="zh-TW" dirty="0">
                <a:ea typeface="新細明體" charset="-120"/>
                <a:hlinkClick r:id="rId2"/>
              </a:rPr>
              <a:t>http://www.toeic.com.tw/report_2012_01_02.jsp</a:t>
            </a:r>
            <a:endParaRPr lang="en-US" altLang="zh-TW" dirty="0">
              <a:ea typeface="新細明體" charset="-120"/>
            </a:endParaRPr>
          </a:p>
          <a:p>
            <a:r>
              <a:rPr lang="en-US" altLang="zh-TW" dirty="0"/>
              <a:t>ETS </a:t>
            </a:r>
            <a:r>
              <a:rPr lang="zh-TW" altLang="en-US" dirty="0"/>
              <a:t>台灣區代表忠欣股份有限公司</a:t>
            </a:r>
            <a:endParaRPr lang="en-US" altLang="zh-TW" dirty="0"/>
          </a:p>
          <a:p>
            <a:r>
              <a:rPr lang="zh-TW" altLang="en-US" dirty="0"/>
              <a:t>國立台灣科技大學應用外語系</a:t>
            </a:r>
            <a:endParaRPr lang="en-US" altLang="zh-TW" dirty="0"/>
          </a:p>
          <a:p>
            <a:r>
              <a:rPr lang="en-US" altLang="zh-TW" dirty="0">
                <a:ea typeface="新細明體" charset="-120"/>
                <a:hlinkClick r:id="rId3"/>
              </a:rPr>
              <a:t>http://</a:t>
            </a:r>
            <a:r>
              <a:rPr lang="en-US" altLang="zh-TW" dirty="0" smtClean="0">
                <a:ea typeface="新細明體" charset="-120"/>
                <a:hlinkClick r:id="rId3"/>
              </a:rPr>
              <a:t>www.afl.ntust.edu.tw/web/url.php?class=101</a:t>
            </a:r>
            <a:endParaRPr lang="en-US" altLang="zh-TW" dirty="0" smtClean="0">
              <a:ea typeface="新細明體" charset="-120"/>
            </a:endParaRPr>
          </a:p>
          <a:p>
            <a:r>
              <a:rPr lang="en-US" altLang="zh-TW" dirty="0" smtClean="0">
                <a:ea typeface="新細明體" charset="-120"/>
              </a:rPr>
              <a:t>SMART</a:t>
            </a:r>
            <a:r>
              <a:rPr lang="zh-TW" altLang="en-US" dirty="0" smtClean="0">
                <a:ea typeface="新細明體" charset="-120"/>
              </a:rPr>
              <a:t>原則 </a:t>
            </a:r>
            <a:r>
              <a:rPr lang="en-US" altLang="zh-TW" dirty="0" smtClean="0">
                <a:ea typeface="新細明體" charset="-120"/>
              </a:rPr>
              <a:t>– MBA</a:t>
            </a:r>
            <a:r>
              <a:rPr lang="zh-TW" altLang="en-US" dirty="0" smtClean="0">
                <a:ea typeface="新細明體" charset="-120"/>
              </a:rPr>
              <a:t>智庫</a:t>
            </a:r>
            <a:endParaRPr lang="en-US" altLang="zh-TW" dirty="0" smtClean="0">
              <a:ea typeface="新細明體" charset="-120"/>
            </a:endParaRPr>
          </a:p>
          <a:p>
            <a:r>
              <a:rPr lang="en-US" altLang="zh-TW" dirty="0">
                <a:ea typeface="新細明體" charset="-120"/>
                <a:hlinkClick r:id="rId4"/>
              </a:rPr>
              <a:t>http://</a:t>
            </a:r>
            <a:r>
              <a:rPr lang="en-US" altLang="zh-TW" dirty="0" smtClean="0">
                <a:ea typeface="新細明體" charset="-120"/>
                <a:hlinkClick r:id="rId4"/>
              </a:rPr>
              <a:t>wiki.mbalib.com/zh-tw/SMART%E5%8E%9F%E5%88%99</a:t>
            </a:r>
            <a:endParaRPr lang="en-US" altLang="zh-TW" dirty="0">
              <a:ea typeface="新細明體" charset="-120"/>
            </a:endParaRPr>
          </a:p>
          <a:p>
            <a:r>
              <a:rPr lang="zh-TW" altLang="en-US" dirty="0" smtClean="0">
                <a:ea typeface="新細明體" charset="-120"/>
              </a:rPr>
              <a:t>知識協作 </a:t>
            </a:r>
            <a:r>
              <a:rPr lang="en-US" altLang="zh-TW" dirty="0" smtClean="0">
                <a:ea typeface="新細明體" charset="-120"/>
              </a:rPr>
              <a:t>–MBA</a:t>
            </a:r>
            <a:r>
              <a:rPr lang="zh-TW" altLang="en-US" dirty="0" smtClean="0">
                <a:ea typeface="新細明體" charset="-120"/>
              </a:rPr>
              <a:t>智庫</a:t>
            </a:r>
            <a:endParaRPr lang="en-US" altLang="zh-TW" dirty="0" smtClean="0">
              <a:ea typeface="新細明體" charset="-120"/>
            </a:endParaRPr>
          </a:p>
          <a:p>
            <a:r>
              <a:rPr lang="en-US" altLang="zh-TW" dirty="0">
                <a:ea typeface="新細明體" charset="-120"/>
                <a:hlinkClick r:id="rId5"/>
              </a:rPr>
              <a:t>http://wiki.mbalib.com/zh-tw/%</a:t>
            </a:r>
            <a:r>
              <a:rPr lang="en-US" altLang="zh-TW" dirty="0" smtClean="0">
                <a:ea typeface="新細明體" charset="-120"/>
                <a:hlinkClick r:id="rId5"/>
              </a:rPr>
              <a:t>E7%9F%A5%E8%AF%86%E5%8D%8F%E4%BD%9C</a:t>
            </a:r>
            <a:endParaRPr lang="en-US" altLang="zh-TW" dirty="0" smtClean="0">
              <a:ea typeface="新細明體" charset="-120"/>
            </a:endParaRPr>
          </a:p>
          <a:p>
            <a:r>
              <a:rPr lang="zh-TW" altLang="en-US" dirty="0" smtClean="0">
                <a:ea typeface="新細明體" charset="-120"/>
              </a:rPr>
              <a:t>職能循環</a:t>
            </a:r>
            <a:endParaRPr lang="en-US" altLang="zh-TW" dirty="0" smtClean="0">
              <a:ea typeface="新細明體" charset="-120"/>
            </a:endParaRPr>
          </a:p>
          <a:p>
            <a:r>
              <a:rPr lang="en-US" altLang="zh-TW" dirty="0" err="1" smtClean="0">
                <a:ea typeface="新細明體" charset="-120"/>
              </a:rPr>
              <a:t>Tidd</a:t>
            </a:r>
            <a:r>
              <a:rPr lang="en-US" altLang="zh-TW" dirty="0" smtClean="0">
                <a:ea typeface="新細明體" charset="-120"/>
              </a:rPr>
              <a:t>, J(2000), London</a:t>
            </a:r>
          </a:p>
          <a:p>
            <a:endParaRPr lang="en-US" altLang="zh-TW" dirty="0">
              <a:ea typeface="新細明體" charset="-120"/>
            </a:endParaRPr>
          </a:p>
          <a:p>
            <a:endParaRPr lang="en-US" altLang="zh-TW" dirty="0" smtClean="0">
              <a:ea typeface="新細明體" charset="-120"/>
            </a:endParaRPr>
          </a:p>
          <a:p>
            <a:endParaRPr lang="zh-TW" altLang="en-US" dirty="0">
              <a:ea typeface="新細明體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07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763688" y="2636912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dirty="0" smtClean="0"/>
              <a:t>Thank you!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26106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40070" cy="114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zh-TW" altLang="en-US" b="1" dirty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動機和目的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1488" y="1773238"/>
            <a:ext cx="8229600" cy="1435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根據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2012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台灣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1000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大企業員工英語能力調查報告 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FontTx/>
              <a:buNone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指出，有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86%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的企業重視發展全球化人才團隊。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/>
            <a:endParaRPr lang="zh-TW" altLang="en-US" dirty="0" smtClean="0">
              <a:ea typeface="新細明體" charset="-120"/>
            </a:endParaRPr>
          </a:p>
        </p:txBody>
      </p:sp>
      <p:pic>
        <p:nvPicPr>
          <p:cNvPr id="6149" name="Picture 2" descr="C:\Users\applecalia\Desktop\english1拷貝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852738"/>
            <a:ext cx="7427913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6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92263"/>
            <a:ext cx="8229600" cy="241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企業使用英語之現況，有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53.5%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的企業會有機會使 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FontTx/>
              <a:buNone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 用英語；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完全不需要英語的企業僅占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4.1%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，顯見英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FontTx/>
              <a:buNone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 語在職場上的重要性。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FontTx/>
              <a:buNone/>
            </a:pP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FontTx/>
              <a:buNone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台科畢業門檻僅需達多益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550(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無課程抵免情況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，此分數也只為一般企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FontTx/>
              <a:buNone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 業對於新進員工的英文能力之平均分數而已。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FontTx/>
              <a:buNone/>
            </a:pP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/>
            <a:endParaRPr lang="zh-TW" altLang="en-US" sz="2000" dirty="0" smtClean="0">
              <a:ea typeface="新細明體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53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b="1" dirty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動機和目的</a:t>
            </a:r>
          </a:p>
        </p:txBody>
      </p:sp>
      <p:pic>
        <p:nvPicPr>
          <p:cNvPr id="7173" name="Picture 2" descr="C:\Users\applecalia\Desktop\englisg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681413"/>
            <a:ext cx="6840538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6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圖表 3"/>
          <p:cNvGraphicFramePr/>
          <p:nvPr>
            <p:extLst/>
          </p:nvPr>
        </p:nvGraphicFramePr>
        <p:xfrm>
          <a:off x="179512" y="2323604"/>
          <a:ext cx="8784976" cy="376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2627784" y="6237312"/>
            <a:ext cx="510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應試者平均多益分數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(2012/07-12)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457200" y="274638"/>
            <a:ext cx="4834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4400" b="1" smtClean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動機和目的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A26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5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46088" y="1428750"/>
            <a:ext cx="8229600" cy="37004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國際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教育機構英孚教育公布的「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2013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全球英語能力指標報告」指出，在全國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個非以英語為母語的國家中，台灣排名第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33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名，較去年下跌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名，屬於低程度等級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學校英語學習資源不集中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b="1" dirty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動機和目的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6336704" cy="55008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196752"/>
            <a:ext cx="6544661" cy="548927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156062"/>
            <a:ext cx="5479460" cy="554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8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53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b="1" dirty="0">
                <a:solidFill>
                  <a:srgbClr val="FA2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動機和目的</a:t>
            </a:r>
          </a:p>
        </p:txBody>
      </p:sp>
      <p:pic>
        <p:nvPicPr>
          <p:cNvPr id="8" name="Picture 99" descr="C:\Users\applecalia\Desktop\Leadership Pic拷貝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75" y="3401021"/>
            <a:ext cx="345638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6088" y="1428750"/>
            <a:ext cx="8229600" cy="3700463"/>
          </a:xfrm>
        </p:spPr>
        <p:txBody>
          <a:bodyPr/>
          <a:lstStyle/>
          <a:p>
            <a:pPr marL="0" indent="0">
              <a:buNone/>
            </a:pP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因此本系統發展的目的，希望能提升全校同學的英語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能力，改正科大的英語實力不足一般大學的迷思，提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升台科學生職場的重要競爭力，同時增加學生競爭力也為學校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 願景所在。</a:t>
            </a:r>
            <a:endParaRPr lang="zh-TW" altLang="en-US" sz="2000" dirty="0">
              <a:ea typeface="新細明體" charset="-120"/>
            </a:endParaRPr>
          </a:p>
          <a:p>
            <a:pPr marL="0" indent="0">
              <a:buNone/>
            </a:pP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4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763688" y="3356992"/>
            <a:ext cx="6552703" cy="266352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5400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5400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系統架構</a:t>
            </a:r>
            <a:r>
              <a:rPr lang="en-US" altLang="zh-TW" sz="5400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5400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5400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系統分析</a:t>
            </a:r>
          </a:p>
        </p:txBody>
      </p:sp>
    </p:spTree>
    <p:extLst>
      <p:ext uri="{BB962C8B-B14F-4D97-AF65-F5344CB8AC3E}">
        <p14:creationId xmlns:p14="http://schemas.microsoft.com/office/powerpoint/2010/main" val="336334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3D_LOOP" val="V=Package1\\S=Rotate\\D=5\\O=Rotate\\E=0\\H=6\\L=1\\A=0\\C=0\\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1585</Words>
  <Application>Microsoft Office PowerPoint</Application>
  <PresentationFormat>如螢幕大小 (4:3)</PresentationFormat>
  <Paragraphs>245</Paragraphs>
  <Slides>31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Office 佈景主題</vt:lpstr>
      <vt:lpstr>PowerPoint 簡報</vt:lpstr>
      <vt:lpstr>index</vt:lpstr>
      <vt:lpstr>1.動機和目的</vt:lpstr>
      <vt:lpstr>動機和目的</vt:lpstr>
      <vt:lpstr>動機和目的</vt:lpstr>
      <vt:lpstr>PowerPoint 簡報</vt:lpstr>
      <vt:lpstr>動機和目的</vt:lpstr>
      <vt:lpstr>動機和目的</vt:lpstr>
      <vt:lpstr>2.系統架構        &amp;系統分析</vt:lpstr>
      <vt:lpstr>台科學生的五力分析</vt:lpstr>
      <vt:lpstr>設計概念</vt:lpstr>
      <vt:lpstr>系統架構&amp;價值鏈</vt:lpstr>
      <vt:lpstr>系統架構&amp;價值鏈</vt:lpstr>
      <vt:lpstr>PowerPoint 簡報</vt:lpstr>
      <vt:lpstr>系統IM策略</vt:lpstr>
      <vt:lpstr>系統IS/IT策略</vt:lpstr>
      <vt:lpstr>再造架構</vt:lpstr>
      <vt:lpstr>再造-認知期</vt:lpstr>
      <vt:lpstr>再造-準備期</vt:lpstr>
      <vt:lpstr>再造-執行期</vt:lpstr>
      <vt:lpstr>再造-評定期</vt:lpstr>
      <vt:lpstr>3.系統demo</vt:lpstr>
      <vt:lpstr>系統demo</vt:lpstr>
      <vt:lpstr>系統demo</vt:lpstr>
      <vt:lpstr>系統demo</vt:lpstr>
      <vt:lpstr>系統demo</vt:lpstr>
      <vt:lpstr>4.結論及未來展望</vt:lpstr>
      <vt:lpstr>結論及未來展望</vt:lpstr>
      <vt:lpstr>5.出處引用</vt:lpstr>
      <vt:lpstr>出處引用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applecalia</dc:creator>
  <cp:lastModifiedBy>leegwoguang</cp:lastModifiedBy>
  <cp:revision>240</cp:revision>
  <cp:lastPrinted>2014-06-10T01:08:29Z</cp:lastPrinted>
  <dcterms:created xsi:type="dcterms:W3CDTF">2014-04-27T04:37:32Z</dcterms:created>
  <dcterms:modified xsi:type="dcterms:W3CDTF">2014-08-07T02:06:34Z</dcterms:modified>
</cp:coreProperties>
</file>